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72" r:id="rId2"/>
  </p:sldMasterIdLst>
  <p:sldIdLst>
    <p:sldId id="321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22" r:id="rId58"/>
    <p:sldId id="323" r:id="rId59"/>
    <p:sldId id="315" r:id="rId60"/>
    <p:sldId id="316" r:id="rId61"/>
    <p:sldId id="317" r:id="rId62"/>
    <p:sldId id="318" r:id="rId63"/>
    <p:sldId id="319" r:id="rId64"/>
    <p:sldId id="320" r:id="rId65"/>
  </p:sldIdLst>
  <p:sldSz cx="12192000" cy="6858000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3208" y="20828"/>
            <a:ext cx="118055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4E39CF82-8C0D-41E1-959A-0AA916FE414A}"/>
              </a:ext>
            </a:extLst>
          </p:cNvPr>
          <p:cNvSpPr txBox="1"/>
          <p:nvPr/>
        </p:nvSpPr>
        <p:spPr>
          <a:xfrm>
            <a:off x="10160001" y="20826"/>
            <a:ext cx="18387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7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0DE5E-D156-45EE-9674-8DD8FB7E3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05697D-7B5C-4E2F-90F9-D454C155B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A52B8E-1F52-42D9-909D-2BAA7A841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47BE93F-86F5-486B-91B5-E5C70F05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6796346-580F-4D04-A5DD-AE9B9A97BC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BF1E2BF-8EFE-4EB3-BEC4-CD07D82F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CFBA5E3-D19E-434F-B618-D8BD7353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B0B732-E42E-4F20-AA8C-40267D2FF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97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D13C3-AF34-47D3-B06E-AB0280C7B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C169A9-A6AF-4081-9369-DB0F579F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AA62D1-0B85-4430-B551-048FDAAF4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E15CAF-F5DA-485C-9982-00D8D0DA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325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D26163C-44BD-4F6E-A774-1F12A87E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71FDFF0-12F2-4ED2-937C-6156E0D5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E8906B-514E-4942-AD4E-2ED4E27DB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21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28ECB-2243-49CD-94D7-EA8DAE3E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DD1480-513D-43EE-BAE8-E2E04046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6EE287-3C39-49DF-BED0-7648FD711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0096E4-1F53-4F52-BC1D-B0B7E3B9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C42239-DF24-404E-B030-6050031F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B67900-B642-42D4-AE85-51B3F16C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645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AB7AE-3846-4D58-8544-D30F170E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D805541-54A5-417D-943A-AB1705703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AFFC97-BBC9-4FC7-8AD6-AD5880555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489591-A62A-4028-8CC7-2B09199E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FC007E-10AF-4155-8B67-72E57455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BA694D-77E7-4411-AB84-6297285F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160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37E13-B7CF-4ED8-AA2F-211A93F4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91AABD-E155-476D-9545-1D13EE12A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F0A2C3-FEEC-4FC6-B9B0-66CE9AB3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8A1828-D786-4042-BAFB-4B488744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C162A2-458A-4B07-A1FF-2BF76FD5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789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DB37BF-A8FF-491C-8391-A4ED8B60F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1BEE4D-0797-471B-BF73-62E111DF6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77CAFC-5B51-4AAE-ABA9-AB43D2403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8EBC55-8A05-42B8-85CA-7B573F2A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ABF42C-1A6D-4423-BD52-24982F87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96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FF493AE-0527-43F2-B9D7-718227C7B420}"/>
              </a:ext>
            </a:extLst>
          </p:cNvPr>
          <p:cNvSpPr txBox="1"/>
          <p:nvPr/>
        </p:nvSpPr>
        <p:spPr>
          <a:xfrm>
            <a:off x="10160001" y="20826"/>
            <a:ext cx="18387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8396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1574DE7-D7AD-41B4-B25C-1BDE5401DD1B}"/>
              </a:ext>
            </a:extLst>
          </p:cNvPr>
          <p:cNvSpPr txBox="1"/>
          <p:nvPr/>
        </p:nvSpPr>
        <p:spPr>
          <a:xfrm>
            <a:off x="10160001" y="20826"/>
            <a:ext cx="18387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96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757CCBC-52DD-4A72-BDEA-B8EF484B6D5B}"/>
              </a:ext>
            </a:extLst>
          </p:cNvPr>
          <p:cNvSpPr txBox="1"/>
          <p:nvPr/>
        </p:nvSpPr>
        <p:spPr>
          <a:xfrm>
            <a:off x="10160001" y="20826"/>
            <a:ext cx="18387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476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5D0FEAC-7F78-4768-83CA-25EB83DA7701}"/>
              </a:ext>
            </a:extLst>
          </p:cNvPr>
          <p:cNvSpPr txBox="1"/>
          <p:nvPr/>
        </p:nvSpPr>
        <p:spPr>
          <a:xfrm>
            <a:off x="10160001" y="20826"/>
            <a:ext cx="18387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7890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14F62-5134-477B-9DF4-378D44DB3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72524D-DA75-45F1-85AC-7DDE1E76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4C2178-6239-4011-BDA6-5B0DEB0D7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A8B40A-7933-4736-9DBF-B6F6CDA9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8C1D5C-621C-49BC-B131-A12AB767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24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C1C8B-DD89-49EE-AB20-F4FCD308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50B823-06C6-4AE2-9E6E-0546A049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FBD2BA-A3A2-4CE9-9C2F-119F75F1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5DE755-356C-4510-AA73-DBCAD36F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9FD1A9-CC0B-4EE8-BD54-B7B3E074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846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24E54-319B-40CE-8A81-6F8C9BDF8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99F691-9B7B-431F-AC87-FE9BDAFD9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106874-6656-4786-A315-5FEEFA5C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BD754B-4F44-4E0C-B53B-97587608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6980E7-FD0B-48E7-8644-2744C2BE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829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DAE97-9561-4789-9A7E-63699EE4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0E79A-86FF-4796-B9E8-A31DC1986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CE4379-C064-4FFB-B85A-134C1C71B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D535E8-9F53-4E73-84F6-A6C2EFB1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920BD4-2EA8-4421-B2B2-39EC72AB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9AD56F-29D0-4ADF-B22B-4D800146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656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92608"/>
            <a:ext cx="12192000" cy="2057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3208" y="20828"/>
            <a:ext cx="118055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12045" y="3081910"/>
            <a:ext cx="9924627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04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6E1661A-7CA7-4247-B260-06A32C595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9C78E1-3037-4E4E-B7DD-7800518B1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3A9FD3-3699-410A-9FBA-1618F382F8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5B186-D0A3-4357-B226-569B132873B0}" type="datetimeFigureOut">
              <a:rPr lang="pt-BR" smtClean="0"/>
              <a:t>26/08/2019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52DB92-4843-473B-956B-383B012AC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0A1AEA-F5B5-4756-8271-E3AA3EF85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028B5-4FDF-48C5-AE16-60736D2F1F7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BEAF13F-F47F-459A-8AD3-2411F8EF35C5}"/>
              </a:ext>
            </a:extLst>
          </p:cNvPr>
          <p:cNvSpPr txBox="1"/>
          <p:nvPr/>
        </p:nvSpPr>
        <p:spPr>
          <a:xfrm>
            <a:off x="10160001" y="20826"/>
            <a:ext cx="183879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solidFill>
                  <a:srgbClr val="385622"/>
                </a:solidFill>
                <a:latin typeface="Arial"/>
                <a:cs typeface="Arial"/>
              </a:rPr>
              <a:t>Prof. </a:t>
            </a:r>
            <a:r>
              <a:rPr lang="pt-BR" sz="1400" spc="-105" dirty="0">
                <a:solidFill>
                  <a:srgbClr val="385622"/>
                </a:solidFill>
                <a:latin typeface="Arial"/>
                <a:cs typeface="Arial"/>
              </a:rPr>
              <a:t>Rildo Oliveira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39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wbibrasil.com.br/noticias/os-principios-de-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jpg"/><Relationship Id="rId7" Type="http://schemas.openxmlformats.org/officeDocument/2006/relationships/image" Target="../media/image96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jpg"/><Relationship Id="rId10" Type="http://schemas.openxmlformats.org/officeDocument/2006/relationships/image" Target="../media/image4.png"/><Relationship Id="rId4" Type="http://schemas.openxmlformats.org/officeDocument/2006/relationships/image" Target="../media/image93.png"/><Relationship Id="rId9" Type="http://schemas.openxmlformats.org/officeDocument/2006/relationships/image" Target="../media/image9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7" Type="http://schemas.openxmlformats.org/officeDocument/2006/relationships/hyperlink" Target="http://jornalfatojuridico.com.br/especialistas-alertam-que-industria-do-futuro-vai-gerar-desemprego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2281428"/>
            <a:ext cx="9144000" cy="4576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03793" y="2667000"/>
            <a:ext cx="7384415" cy="3508012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818765" marR="5080" indent="-2806700">
              <a:lnSpc>
                <a:spcPts val="5180"/>
              </a:lnSpc>
              <a:spcBef>
                <a:spcPts val="755"/>
              </a:spcBef>
            </a:pPr>
            <a:r>
              <a:rPr sz="4800" spc="-270" dirty="0">
                <a:solidFill>
                  <a:srgbClr val="FFFFFF"/>
                </a:solidFill>
                <a:latin typeface="Trebuchet MS"/>
                <a:cs typeface="Trebuchet MS"/>
              </a:rPr>
              <a:t>Programação </a:t>
            </a:r>
            <a:r>
              <a:rPr sz="4800" spc="-280" dirty="0">
                <a:solidFill>
                  <a:srgbClr val="FFFFFF"/>
                </a:solidFill>
                <a:latin typeface="Trebuchet MS"/>
                <a:cs typeface="Trebuchet MS"/>
              </a:rPr>
              <a:t>para</a:t>
            </a:r>
            <a:r>
              <a:rPr sz="4800" spc="-6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800" spc="-210" dirty="0">
                <a:solidFill>
                  <a:srgbClr val="FFFFFF"/>
                </a:solidFill>
                <a:latin typeface="Trebuchet MS"/>
                <a:cs typeface="Trebuchet MS"/>
              </a:rPr>
              <a:t>Dispositivos  </a:t>
            </a:r>
            <a:r>
              <a:rPr sz="4800" spc="-95" dirty="0">
                <a:solidFill>
                  <a:srgbClr val="FFFFFF"/>
                </a:solidFill>
                <a:latin typeface="Trebuchet MS"/>
                <a:cs typeface="Trebuchet MS"/>
              </a:rPr>
              <a:t>Móveis</a:t>
            </a:r>
            <a:endParaRPr sz="4800" dirty="0">
              <a:latin typeface="Trebuchet MS"/>
              <a:cs typeface="Trebuchet MS"/>
            </a:endParaRPr>
          </a:p>
          <a:p>
            <a:pPr>
              <a:spcBef>
                <a:spcPts val="20"/>
              </a:spcBef>
            </a:pPr>
            <a:endParaRPr lang="pt-BR" sz="6750" dirty="0">
              <a:latin typeface="Times New Roman"/>
              <a:cs typeface="Times New Roman"/>
            </a:endParaRPr>
          </a:p>
          <a:p>
            <a:pPr algn="ctr">
              <a:spcBef>
                <a:spcPts val="3279"/>
              </a:spcBef>
            </a:pPr>
            <a:r>
              <a:rPr lang="pt-BR" sz="4000" spc="-200" dirty="0">
                <a:solidFill>
                  <a:srgbClr val="68A30D"/>
                </a:solidFill>
                <a:latin typeface="Trebuchet MS"/>
                <a:cs typeface="Trebuchet MS"/>
              </a:rPr>
              <a:t>Introdução</a:t>
            </a:r>
            <a:r>
              <a:rPr lang="pt-BR" sz="4000" spc="-950" dirty="0">
                <a:solidFill>
                  <a:srgbClr val="68A30D"/>
                </a:solidFill>
                <a:latin typeface="Trebuchet MS"/>
                <a:cs typeface="Trebuchet MS"/>
              </a:rPr>
              <a:t> </a:t>
            </a:r>
            <a:r>
              <a:rPr lang="pt-BR" sz="4000" spc="-225" dirty="0">
                <a:solidFill>
                  <a:srgbClr val="68A30D"/>
                </a:solidFill>
                <a:latin typeface="Trebuchet MS"/>
                <a:cs typeface="Trebuchet MS"/>
              </a:rPr>
              <a:t>a </a:t>
            </a:r>
            <a:r>
              <a:rPr lang="pt-BR" sz="4000" spc="-220" dirty="0">
                <a:solidFill>
                  <a:srgbClr val="68A30D"/>
                </a:solidFill>
                <a:latin typeface="Trebuchet MS"/>
                <a:cs typeface="Trebuchet MS"/>
              </a:rPr>
              <a:t>Computação </a:t>
            </a:r>
            <a:r>
              <a:rPr lang="pt-BR" sz="4000" spc="-85" dirty="0">
                <a:solidFill>
                  <a:srgbClr val="68A30D"/>
                </a:solidFill>
                <a:latin typeface="Trebuchet MS"/>
                <a:cs typeface="Trebuchet MS"/>
              </a:rPr>
              <a:t>Móvel</a:t>
            </a:r>
            <a:endParaRPr lang="pt-BR" sz="4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9056" y="533401"/>
            <a:ext cx="4028312" cy="68563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245745">
              <a:lnSpc>
                <a:spcPct val="101400"/>
              </a:lnSpc>
              <a:spcBef>
                <a:spcPts val="60"/>
              </a:spcBef>
            </a:pPr>
            <a:r>
              <a:rPr sz="2400" b="1" spc="-18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pt-BR" sz="2400" b="1" spc="-65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pt-BR" sz="2000" i="1" spc="-120" dirty="0">
                <a:solidFill>
                  <a:srgbClr val="385622"/>
                </a:solidFill>
                <a:latin typeface="Trebuchet MS"/>
                <a:cs typeface="Trebuchet MS"/>
              </a:rPr>
              <a:t>rildexter@Hotmail.com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12" y="-1"/>
            <a:ext cx="4362534" cy="20608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118359" y="1895753"/>
            <a:ext cx="8305620" cy="4472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D93C90E8-6FB4-43F2-9879-2AF32D991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E997A17A-4EEC-475D-8A67-5EAF7BEA217E}"/>
              </a:ext>
            </a:extLst>
          </p:cNvPr>
          <p:cNvSpPr txBox="1">
            <a:spLocks/>
          </p:cNvSpPr>
          <p:nvPr/>
        </p:nvSpPr>
        <p:spPr>
          <a:xfrm>
            <a:off x="1787754" y="436322"/>
            <a:ext cx="750864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04">
                <a:solidFill>
                  <a:schemeClr val="tx1"/>
                </a:solidFill>
              </a:rPr>
              <a:t>Aplicações </a:t>
            </a:r>
            <a:r>
              <a:rPr lang="pt-BR" sz="3600" kern="0" spc="-160">
                <a:solidFill>
                  <a:schemeClr val="tx1"/>
                </a:solidFill>
              </a:rPr>
              <a:t>na </a:t>
            </a:r>
            <a:r>
              <a:rPr lang="pt-BR" sz="3600" kern="0" spc="-195">
                <a:solidFill>
                  <a:schemeClr val="tx1"/>
                </a:solidFill>
              </a:rPr>
              <a:t>Computação</a:t>
            </a:r>
            <a:r>
              <a:rPr lang="pt-BR" sz="3600" kern="0" spc="-730">
                <a:solidFill>
                  <a:schemeClr val="tx1"/>
                </a:solidFill>
              </a:rPr>
              <a:t> </a:t>
            </a:r>
            <a:r>
              <a:rPr lang="pt-BR" sz="3600" kern="0" spc="-75">
                <a:solidFill>
                  <a:schemeClr val="tx1"/>
                </a:solidFill>
              </a:rPr>
              <a:t>Móvel</a:t>
            </a:r>
            <a:endParaRPr lang="pt-BR" sz="3600" kern="0" dirty="0">
              <a:solidFill>
                <a:schemeClr val="tx1"/>
              </a:solidFill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176F221-36D6-487E-B42B-E14A7E5D058C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790700" y="5227318"/>
            <a:ext cx="4978908" cy="163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05941" y="2215895"/>
            <a:ext cx="4948555" cy="3022600"/>
          </a:xfrm>
          <a:custGeom>
            <a:avLst/>
            <a:gdLst/>
            <a:ahLst/>
            <a:cxnLst/>
            <a:rect l="l" t="t" r="r" b="b"/>
            <a:pathLst>
              <a:path w="4948555" h="3022600">
                <a:moveTo>
                  <a:pt x="4730115" y="0"/>
                </a:moveTo>
                <a:lnTo>
                  <a:pt x="218262" y="0"/>
                </a:lnTo>
                <a:lnTo>
                  <a:pt x="168214" y="5761"/>
                </a:lnTo>
                <a:lnTo>
                  <a:pt x="122273" y="22175"/>
                </a:lnTo>
                <a:lnTo>
                  <a:pt x="81748" y="47936"/>
                </a:lnTo>
                <a:lnTo>
                  <a:pt x="47948" y="81736"/>
                </a:lnTo>
                <a:lnTo>
                  <a:pt x="22183" y="122269"/>
                </a:lnTo>
                <a:lnTo>
                  <a:pt x="5764" y="168230"/>
                </a:lnTo>
                <a:lnTo>
                  <a:pt x="0" y="218312"/>
                </a:lnTo>
                <a:lnTo>
                  <a:pt x="0" y="2803779"/>
                </a:lnTo>
                <a:lnTo>
                  <a:pt x="5764" y="2853861"/>
                </a:lnTo>
                <a:lnTo>
                  <a:pt x="22183" y="2899822"/>
                </a:lnTo>
                <a:lnTo>
                  <a:pt x="47948" y="2940355"/>
                </a:lnTo>
                <a:lnTo>
                  <a:pt x="81748" y="2974155"/>
                </a:lnTo>
                <a:lnTo>
                  <a:pt x="122273" y="2999916"/>
                </a:lnTo>
                <a:lnTo>
                  <a:pt x="168214" y="3016330"/>
                </a:lnTo>
                <a:lnTo>
                  <a:pt x="218262" y="3022091"/>
                </a:lnTo>
                <a:lnTo>
                  <a:pt x="4730115" y="3022091"/>
                </a:lnTo>
                <a:lnTo>
                  <a:pt x="4780197" y="3016330"/>
                </a:lnTo>
                <a:lnTo>
                  <a:pt x="4826158" y="2999916"/>
                </a:lnTo>
                <a:lnTo>
                  <a:pt x="4866691" y="2974155"/>
                </a:lnTo>
                <a:lnTo>
                  <a:pt x="4900491" y="2940355"/>
                </a:lnTo>
                <a:lnTo>
                  <a:pt x="4926252" y="2899822"/>
                </a:lnTo>
                <a:lnTo>
                  <a:pt x="4942666" y="2853861"/>
                </a:lnTo>
                <a:lnTo>
                  <a:pt x="4948428" y="2803779"/>
                </a:lnTo>
                <a:lnTo>
                  <a:pt x="4948428" y="218312"/>
                </a:lnTo>
                <a:lnTo>
                  <a:pt x="4942666" y="168230"/>
                </a:lnTo>
                <a:lnTo>
                  <a:pt x="4926252" y="122269"/>
                </a:lnTo>
                <a:lnTo>
                  <a:pt x="4900491" y="81736"/>
                </a:lnTo>
                <a:lnTo>
                  <a:pt x="4866691" y="47936"/>
                </a:lnTo>
                <a:lnTo>
                  <a:pt x="4826158" y="22175"/>
                </a:lnTo>
                <a:lnTo>
                  <a:pt x="4780197" y="5761"/>
                </a:lnTo>
                <a:lnTo>
                  <a:pt x="4730115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5940" y="2215896"/>
            <a:ext cx="4948428" cy="3022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10400" y="5227318"/>
            <a:ext cx="3352800" cy="1630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5640" y="2215895"/>
            <a:ext cx="3322320" cy="3022600"/>
          </a:xfrm>
          <a:custGeom>
            <a:avLst/>
            <a:gdLst/>
            <a:ahLst/>
            <a:cxnLst/>
            <a:rect l="l" t="t" r="r" b="b"/>
            <a:pathLst>
              <a:path w="3322320" h="3022600">
                <a:moveTo>
                  <a:pt x="3186811" y="0"/>
                </a:moveTo>
                <a:lnTo>
                  <a:pt x="135509" y="0"/>
                </a:lnTo>
                <a:lnTo>
                  <a:pt x="92691" y="6911"/>
                </a:lnTo>
                <a:lnTo>
                  <a:pt x="55494" y="26155"/>
                </a:lnTo>
                <a:lnTo>
                  <a:pt x="26155" y="55494"/>
                </a:lnTo>
                <a:lnTo>
                  <a:pt x="6911" y="92691"/>
                </a:lnTo>
                <a:lnTo>
                  <a:pt x="0" y="135508"/>
                </a:lnTo>
                <a:lnTo>
                  <a:pt x="0" y="2886583"/>
                </a:lnTo>
                <a:lnTo>
                  <a:pt x="6911" y="2929400"/>
                </a:lnTo>
                <a:lnTo>
                  <a:pt x="26155" y="2966597"/>
                </a:lnTo>
                <a:lnTo>
                  <a:pt x="55494" y="2995936"/>
                </a:lnTo>
                <a:lnTo>
                  <a:pt x="92691" y="3015180"/>
                </a:lnTo>
                <a:lnTo>
                  <a:pt x="135509" y="3022091"/>
                </a:lnTo>
                <a:lnTo>
                  <a:pt x="3186811" y="3022091"/>
                </a:lnTo>
                <a:lnTo>
                  <a:pt x="3229628" y="3015180"/>
                </a:lnTo>
                <a:lnTo>
                  <a:pt x="3266825" y="2995936"/>
                </a:lnTo>
                <a:lnTo>
                  <a:pt x="3296164" y="2966597"/>
                </a:lnTo>
                <a:lnTo>
                  <a:pt x="3315408" y="2929400"/>
                </a:lnTo>
                <a:lnTo>
                  <a:pt x="3322319" y="2886583"/>
                </a:lnTo>
                <a:lnTo>
                  <a:pt x="3322319" y="135508"/>
                </a:lnTo>
                <a:lnTo>
                  <a:pt x="3315408" y="92691"/>
                </a:lnTo>
                <a:lnTo>
                  <a:pt x="3296164" y="55494"/>
                </a:lnTo>
                <a:lnTo>
                  <a:pt x="3266825" y="26155"/>
                </a:lnTo>
                <a:lnTo>
                  <a:pt x="3229628" y="6911"/>
                </a:lnTo>
                <a:lnTo>
                  <a:pt x="318681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25641" y="2215896"/>
            <a:ext cx="3322319" cy="30220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D7768FDD-958A-4112-B3E0-3C0D0F96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4C06C292-8800-4415-A7C5-225F056E75D3}"/>
              </a:ext>
            </a:extLst>
          </p:cNvPr>
          <p:cNvSpPr txBox="1">
            <a:spLocks/>
          </p:cNvSpPr>
          <p:nvPr/>
        </p:nvSpPr>
        <p:spPr>
          <a:xfrm>
            <a:off x="1787754" y="436322"/>
            <a:ext cx="750864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04">
                <a:solidFill>
                  <a:schemeClr val="tx1"/>
                </a:solidFill>
              </a:rPr>
              <a:t>Aplicações </a:t>
            </a:r>
            <a:r>
              <a:rPr lang="pt-BR" sz="3600" kern="0" spc="-160">
                <a:solidFill>
                  <a:schemeClr val="tx1"/>
                </a:solidFill>
              </a:rPr>
              <a:t>na </a:t>
            </a:r>
            <a:r>
              <a:rPr lang="pt-BR" sz="3600" kern="0" spc="-195">
                <a:solidFill>
                  <a:schemeClr val="tx1"/>
                </a:solidFill>
              </a:rPr>
              <a:t>Computação</a:t>
            </a:r>
            <a:r>
              <a:rPr lang="pt-BR" sz="3600" kern="0" spc="-730">
                <a:solidFill>
                  <a:schemeClr val="tx1"/>
                </a:solidFill>
              </a:rPr>
              <a:t> </a:t>
            </a:r>
            <a:r>
              <a:rPr lang="pt-BR" sz="3600" kern="0" spc="-75">
                <a:solidFill>
                  <a:schemeClr val="tx1"/>
                </a:solidFill>
              </a:rPr>
              <a:t>Móvel</a:t>
            </a:r>
            <a:endParaRPr lang="pt-BR" sz="3600" kern="0" dirty="0">
              <a:solidFill>
                <a:schemeClr val="tx1"/>
              </a:solidFill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2A91F8D0-39C3-4139-B58F-24E7BCC82295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897379" y="1583436"/>
            <a:ext cx="4669536" cy="4792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24828" y="1566672"/>
            <a:ext cx="3703320" cy="482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C3145525-F330-4568-A792-735DEE3B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1A5D5C4B-386A-4414-A859-CDEC4AA57540}"/>
              </a:ext>
            </a:extLst>
          </p:cNvPr>
          <p:cNvSpPr txBox="1">
            <a:spLocks/>
          </p:cNvSpPr>
          <p:nvPr/>
        </p:nvSpPr>
        <p:spPr>
          <a:xfrm>
            <a:off x="1787754" y="436322"/>
            <a:ext cx="750864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04">
                <a:solidFill>
                  <a:schemeClr val="tx1"/>
                </a:solidFill>
              </a:rPr>
              <a:t>Aplicações </a:t>
            </a:r>
            <a:r>
              <a:rPr lang="pt-BR" sz="3600" kern="0" spc="-160">
                <a:solidFill>
                  <a:schemeClr val="tx1"/>
                </a:solidFill>
              </a:rPr>
              <a:t>na </a:t>
            </a:r>
            <a:r>
              <a:rPr lang="pt-BR" sz="3600" kern="0" spc="-195">
                <a:solidFill>
                  <a:schemeClr val="tx1"/>
                </a:solidFill>
              </a:rPr>
              <a:t>Computação</a:t>
            </a:r>
            <a:r>
              <a:rPr lang="pt-BR" sz="3600" kern="0" spc="-730">
                <a:solidFill>
                  <a:schemeClr val="tx1"/>
                </a:solidFill>
              </a:rPr>
              <a:t> </a:t>
            </a:r>
            <a:r>
              <a:rPr lang="pt-BR" sz="3600" kern="0" spc="-75">
                <a:solidFill>
                  <a:schemeClr val="tx1"/>
                </a:solidFill>
              </a:rPr>
              <a:t>Móvel</a:t>
            </a:r>
            <a:endParaRPr lang="pt-BR" sz="3600" kern="0" dirty="0">
              <a:solidFill>
                <a:schemeClr val="tx1"/>
              </a:solidFill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76ABCF60-7FF6-4E88-BE4B-C6659891F327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87753" y="454609"/>
            <a:ext cx="1267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3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6188" y="2828620"/>
            <a:ext cx="634111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5150">
              <a:spcBef>
                <a:spcPts val="100"/>
              </a:spcBef>
            </a:pPr>
            <a:r>
              <a:rPr sz="6000" spc="-300" dirty="0">
                <a:latin typeface="Arial"/>
                <a:cs typeface="Arial"/>
              </a:rPr>
              <a:t>Fundamentos </a:t>
            </a:r>
            <a:r>
              <a:rPr sz="6000" spc="-325" dirty="0">
                <a:latin typeface="Arial"/>
                <a:cs typeface="Arial"/>
              </a:rPr>
              <a:t>da  Computação</a:t>
            </a:r>
            <a:r>
              <a:rPr sz="6000" spc="-395" dirty="0">
                <a:latin typeface="Arial"/>
                <a:cs typeface="Arial"/>
              </a:rPr>
              <a:t> </a:t>
            </a:r>
            <a:r>
              <a:rPr sz="6000" spc="-300" dirty="0">
                <a:latin typeface="Arial"/>
                <a:cs typeface="Arial"/>
              </a:rPr>
              <a:t>Ubíqua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90600" y="1373870"/>
            <a:ext cx="10896599" cy="1847301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r>
              <a:rPr lang="pt-BR" sz="2800" dirty="0">
                <a:latin typeface="Arial"/>
                <a:cs typeface="Arial"/>
              </a:rPr>
              <a:t>Exploração da integração dos dispositivos de</a:t>
            </a:r>
          </a:p>
          <a:p>
            <a:r>
              <a:rPr lang="pt-BR" sz="2800" dirty="0">
                <a:latin typeface="Arial"/>
                <a:cs typeface="Arial"/>
              </a:rPr>
              <a:t>computação com nosso mundo físico cotidiano;</a:t>
            </a:r>
          </a:p>
          <a:p>
            <a:r>
              <a:rPr lang="pt-BR" sz="2800" dirty="0">
                <a:latin typeface="Arial"/>
                <a:cs typeface="Arial"/>
              </a:rPr>
              <a:t>Também chamada de Computação Pervasiva, mas a computação Ubíqua está mais visível ao homem.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87753" y="436322"/>
            <a:ext cx="752360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70" dirty="0">
                <a:solidFill>
                  <a:schemeClr val="tx1"/>
                </a:solidFill>
              </a:rPr>
              <a:t>O</a:t>
            </a:r>
            <a:r>
              <a:rPr sz="3600" spc="-835" dirty="0">
                <a:solidFill>
                  <a:schemeClr val="tx1"/>
                </a:solidFill>
              </a:rPr>
              <a:t> </a:t>
            </a:r>
            <a:r>
              <a:rPr sz="3600" spc="-155" dirty="0">
                <a:solidFill>
                  <a:schemeClr val="tx1"/>
                </a:solidFill>
              </a:rPr>
              <a:t>que </a:t>
            </a:r>
            <a:r>
              <a:rPr sz="3600" spc="-185" dirty="0">
                <a:solidFill>
                  <a:schemeClr val="tx1"/>
                </a:solidFill>
              </a:rPr>
              <a:t>é </a:t>
            </a:r>
            <a:r>
              <a:rPr sz="3600" spc="-200" dirty="0">
                <a:solidFill>
                  <a:schemeClr val="tx1"/>
                </a:solidFill>
              </a:rPr>
              <a:t>Computação </a:t>
            </a:r>
            <a:r>
              <a:rPr sz="3600" spc="-95" dirty="0">
                <a:solidFill>
                  <a:schemeClr val="tx1"/>
                </a:solidFill>
              </a:rPr>
              <a:t>Ubíqua?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9645" y="3490065"/>
            <a:ext cx="2388374" cy="3257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95182" y="3438720"/>
            <a:ext cx="4197097" cy="2396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1703" y="5948171"/>
            <a:ext cx="5408930" cy="769620"/>
          </a:xfrm>
          <a:custGeom>
            <a:avLst/>
            <a:gdLst/>
            <a:ahLst/>
            <a:cxnLst/>
            <a:rect l="l" t="t" r="r" b="b"/>
            <a:pathLst>
              <a:path w="5408930" h="769620">
                <a:moveTo>
                  <a:pt x="0" y="769619"/>
                </a:moveTo>
                <a:lnTo>
                  <a:pt x="5408676" y="769619"/>
                </a:lnTo>
                <a:lnTo>
                  <a:pt x="5408676" y="0"/>
                </a:lnTo>
                <a:lnTo>
                  <a:pt x="0" y="0"/>
                </a:lnTo>
                <a:lnTo>
                  <a:pt x="0" y="76961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30698" y="5946141"/>
            <a:ext cx="52012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400" spc="-165" dirty="0">
                <a:solidFill>
                  <a:srgbClr val="FFFFFF"/>
                </a:solidFill>
                <a:latin typeface="Arial"/>
                <a:cs typeface="Arial"/>
              </a:rPr>
              <a:t>Ubíquo: </a:t>
            </a:r>
            <a:r>
              <a:rPr sz="4400" spc="-204" dirty="0">
                <a:solidFill>
                  <a:srgbClr val="FFFFFF"/>
                </a:solidFill>
                <a:latin typeface="Arial"/>
                <a:cs typeface="Arial"/>
              </a:rPr>
              <a:t>em </a:t>
            </a:r>
            <a:r>
              <a:rPr sz="4400" spc="-105" dirty="0">
                <a:solidFill>
                  <a:srgbClr val="FFFFFF"/>
                </a:solidFill>
                <a:latin typeface="Arial"/>
                <a:cs typeface="Arial"/>
              </a:rPr>
              <a:t>toda</a:t>
            </a:r>
            <a:r>
              <a:rPr sz="4400" spc="-3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-95" dirty="0">
                <a:solidFill>
                  <a:srgbClr val="FFFFFF"/>
                </a:solidFill>
                <a:latin typeface="Arial"/>
                <a:cs typeface="Arial"/>
              </a:rPr>
              <a:t>parte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CFDD82C1-9748-48AE-B9C9-9EE721410FC3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87753" y="436322"/>
            <a:ext cx="834684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150" dirty="0">
                <a:solidFill>
                  <a:schemeClr val="tx1"/>
                </a:solidFill>
              </a:rPr>
              <a:t>Como </a:t>
            </a:r>
            <a:r>
              <a:rPr sz="3600" spc="-160" dirty="0">
                <a:solidFill>
                  <a:schemeClr val="tx1"/>
                </a:solidFill>
              </a:rPr>
              <a:t>surgiu</a:t>
            </a:r>
            <a:r>
              <a:rPr sz="3600" spc="-855" dirty="0">
                <a:solidFill>
                  <a:schemeClr val="tx1"/>
                </a:solidFill>
              </a:rPr>
              <a:t> </a:t>
            </a:r>
            <a:r>
              <a:rPr sz="3600" spc="-200" dirty="0">
                <a:solidFill>
                  <a:schemeClr val="tx1"/>
                </a:solidFill>
              </a:rPr>
              <a:t>a Computação </a:t>
            </a:r>
            <a:r>
              <a:rPr sz="3600" spc="-95" dirty="0">
                <a:solidFill>
                  <a:schemeClr val="tx1"/>
                </a:solidFill>
              </a:rPr>
              <a:t>Ubíqua?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16369" y="3220212"/>
            <a:ext cx="3837431" cy="2494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1524001"/>
            <a:ext cx="9829800" cy="341208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34"/>
              </a:spcBef>
              <a:buChar char="•"/>
              <a:tabLst>
                <a:tab pos="241300" algn="l"/>
              </a:tabLst>
            </a:pPr>
            <a:r>
              <a:rPr sz="2800" spc="-180" dirty="0">
                <a:latin typeface="Arial"/>
                <a:cs typeface="Arial"/>
              </a:rPr>
              <a:t>Foi </a:t>
            </a:r>
            <a:r>
              <a:rPr sz="2800" spc="-80" dirty="0">
                <a:latin typeface="Arial"/>
                <a:cs typeface="Arial"/>
              </a:rPr>
              <a:t>originalmente </a:t>
            </a:r>
            <a:r>
              <a:rPr sz="2800" spc="-125" dirty="0">
                <a:latin typeface="Arial"/>
                <a:cs typeface="Arial"/>
              </a:rPr>
              <a:t>cunhado </a:t>
            </a:r>
            <a:r>
              <a:rPr sz="2800" spc="-50" dirty="0">
                <a:latin typeface="Arial"/>
                <a:cs typeface="Arial"/>
              </a:rPr>
              <a:t>por </a:t>
            </a:r>
            <a:r>
              <a:rPr sz="2800" spc="-65" dirty="0">
                <a:latin typeface="Arial"/>
                <a:cs typeface="Arial"/>
              </a:rPr>
              <a:t>Mark </a:t>
            </a:r>
            <a:r>
              <a:rPr sz="2800" spc="-145" dirty="0">
                <a:latin typeface="Arial"/>
                <a:cs typeface="Arial"/>
              </a:rPr>
              <a:t>Weiser </a:t>
            </a:r>
            <a:r>
              <a:rPr sz="2800" spc="-135" dirty="0">
                <a:latin typeface="Arial"/>
                <a:cs typeface="Arial"/>
              </a:rPr>
              <a:t>em </a:t>
            </a:r>
            <a:r>
              <a:rPr sz="2800" spc="-125" dirty="0">
                <a:latin typeface="Arial"/>
                <a:cs typeface="Arial"/>
              </a:rPr>
              <a:t>1991,  </a:t>
            </a:r>
            <a:r>
              <a:rPr sz="2800" spc="-90" dirty="0">
                <a:latin typeface="Arial"/>
                <a:cs typeface="Arial"/>
              </a:rPr>
              <a:t>no </a:t>
            </a:r>
            <a:r>
              <a:rPr sz="2800" spc="-190" dirty="0">
                <a:latin typeface="Arial"/>
                <a:cs typeface="Arial"/>
              </a:rPr>
              <a:t>seu </a:t>
            </a:r>
            <a:r>
              <a:rPr sz="2800" spc="-60" dirty="0">
                <a:latin typeface="Arial"/>
                <a:cs typeface="Arial"/>
              </a:rPr>
              <a:t>artigo </a:t>
            </a:r>
            <a:r>
              <a:rPr sz="2800" spc="-105" dirty="0">
                <a:latin typeface="Arial"/>
                <a:cs typeface="Arial"/>
              </a:rPr>
              <a:t>"O </a:t>
            </a:r>
            <a:r>
              <a:rPr sz="2800" spc="-114" dirty="0">
                <a:latin typeface="Arial"/>
                <a:cs typeface="Arial"/>
              </a:rPr>
              <a:t>Computador </a:t>
            </a:r>
            <a:r>
              <a:rPr sz="2800" spc="-145" dirty="0">
                <a:latin typeface="Arial"/>
                <a:cs typeface="Arial"/>
              </a:rPr>
              <a:t>para </a:t>
            </a:r>
            <a:r>
              <a:rPr sz="2800" spc="-85" dirty="0">
                <a:latin typeface="Arial"/>
                <a:cs typeface="Arial"/>
              </a:rPr>
              <a:t>o </a:t>
            </a:r>
            <a:r>
              <a:rPr sz="2800" spc="-145" dirty="0">
                <a:latin typeface="Arial"/>
                <a:cs typeface="Arial"/>
              </a:rPr>
              <a:t>século </a:t>
            </a:r>
            <a:r>
              <a:rPr sz="2800" spc="-175" dirty="0">
                <a:latin typeface="Arial"/>
                <a:cs typeface="Arial"/>
              </a:rPr>
              <a:t>XXI", </a:t>
            </a:r>
            <a:r>
              <a:rPr sz="2800" spc="-140" dirty="0">
                <a:latin typeface="Arial"/>
                <a:cs typeface="Arial"/>
              </a:rPr>
              <a:t>para  </a:t>
            </a:r>
            <a:r>
              <a:rPr sz="2800" spc="-240" dirty="0">
                <a:latin typeface="Arial"/>
                <a:cs typeface="Arial"/>
              </a:rPr>
              <a:t>se</a:t>
            </a:r>
            <a:r>
              <a:rPr sz="2800" spc="29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referir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105" dirty="0">
                <a:latin typeface="Arial"/>
                <a:cs typeface="Arial"/>
              </a:rPr>
              <a:t>dispositivos </a:t>
            </a:r>
            <a:r>
              <a:rPr sz="2800" spc="-140" dirty="0">
                <a:latin typeface="Arial"/>
                <a:cs typeface="Arial"/>
              </a:rPr>
              <a:t>conectados </a:t>
            </a:r>
            <a:r>
              <a:rPr sz="2800" spc="-220" dirty="0">
                <a:latin typeface="Arial"/>
                <a:cs typeface="Arial"/>
              </a:rPr>
              <a:t>à </a:t>
            </a:r>
            <a:r>
              <a:rPr sz="2800" spc="-30" dirty="0">
                <a:latin typeface="Arial"/>
                <a:cs typeface="Arial"/>
              </a:rPr>
              <a:t>internet </a:t>
            </a:r>
            <a:r>
              <a:rPr sz="2800" spc="-135" dirty="0">
                <a:latin typeface="Arial"/>
                <a:cs typeface="Arial"/>
              </a:rPr>
              <a:t>em  </a:t>
            </a:r>
            <a:r>
              <a:rPr sz="2800" spc="-90" dirty="0">
                <a:latin typeface="Arial"/>
                <a:cs typeface="Arial"/>
              </a:rPr>
              <a:t>todos </a:t>
            </a:r>
            <a:r>
              <a:rPr sz="2800" spc="-195" dirty="0">
                <a:latin typeface="Arial"/>
                <a:cs typeface="Arial"/>
              </a:rPr>
              <a:t>os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lugares;</a:t>
            </a:r>
            <a:endParaRPr sz="2800" dirty="0">
              <a:latin typeface="Arial"/>
              <a:cs typeface="Arial"/>
            </a:endParaRPr>
          </a:p>
          <a:p>
            <a:pPr>
              <a:spcBef>
                <a:spcPts val="5"/>
              </a:spcBef>
              <a:buChar char="•"/>
            </a:pPr>
            <a:endParaRPr sz="2550" dirty="0">
              <a:latin typeface="Times New Roman"/>
              <a:cs typeface="Times New Roman"/>
            </a:endParaRPr>
          </a:p>
          <a:p>
            <a:pPr marL="241300" marR="3973195" indent="-228600" algn="just">
              <a:lnSpc>
                <a:spcPct val="90000"/>
              </a:lnSpc>
              <a:buChar char="•"/>
              <a:tabLst>
                <a:tab pos="241300" algn="l"/>
              </a:tabLst>
            </a:pPr>
            <a:r>
              <a:rPr sz="2600" spc="-220" dirty="0">
                <a:latin typeface="Arial"/>
                <a:cs typeface="Arial"/>
              </a:rPr>
              <a:t>Com </a:t>
            </a:r>
            <a:r>
              <a:rPr sz="2600" spc="-235" dirty="0">
                <a:latin typeface="Arial"/>
                <a:cs typeface="Arial"/>
              </a:rPr>
              <a:t>essa </a:t>
            </a:r>
            <a:r>
              <a:rPr sz="2600" spc="-80" dirty="0">
                <a:latin typeface="Arial"/>
                <a:cs typeface="Arial"/>
              </a:rPr>
              <a:t>"super </a:t>
            </a:r>
            <a:r>
              <a:rPr sz="2600" spc="-120" dirty="0">
                <a:latin typeface="Arial"/>
                <a:cs typeface="Arial"/>
              </a:rPr>
              <a:t>conexão",  não </a:t>
            </a:r>
            <a:r>
              <a:rPr sz="2600" spc="-125" dirty="0">
                <a:latin typeface="Arial"/>
                <a:cs typeface="Arial"/>
              </a:rPr>
              <a:t>precisaremos </a:t>
            </a:r>
            <a:r>
              <a:rPr sz="2600" spc="-140" dirty="0">
                <a:latin typeface="Arial"/>
                <a:cs typeface="Arial"/>
              </a:rPr>
              <a:t>mais  </a:t>
            </a:r>
            <a:r>
              <a:rPr sz="2600" spc="-80" dirty="0">
                <a:latin typeface="Arial"/>
                <a:cs typeface="Arial"/>
              </a:rPr>
              <a:t>procurar </a:t>
            </a:r>
            <a:r>
              <a:rPr sz="2600" spc="-105" dirty="0">
                <a:latin typeface="Arial"/>
                <a:cs typeface="Arial"/>
              </a:rPr>
              <a:t>informações, </a:t>
            </a:r>
            <a:r>
              <a:rPr sz="2600" spc="-80" dirty="0">
                <a:latin typeface="Arial"/>
                <a:cs typeface="Arial"/>
              </a:rPr>
              <a:t>já </a:t>
            </a:r>
            <a:r>
              <a:rPr sz="2600" spc="-110" dirty="0">
                <a:latin typeface="Arial"/>
                <a:cs typeface="Arial"/>
              </a:rPr>
              <a:t>que  ela </a:t>
            </a:r>
            <a:r>
              <a:rPr sz="2600" spc="-185" dirty="0">
                <a:latin typeface="Arial"/>
                <a:cs typeface="Arial"/>
              </a:rPr>
              <a:t>passará </a:t>
            </a:r>
            <a:r>
              <a:rPr sz="2600" spc="-200" dirty="0">
                <a:latin typeface="Arial"/>
                <a:cs typeface="Arial"/>
              </a:rPr>
              <a:t>a </a:t>
            </a:r>
            <a:r>
              <a:rPr sz="2600" spc="-105" dirty="0">
                <a:latin typeface="Arial"/>
                <a:cs typeface="Arial"/>
              </a:rPr>
              <a:t>estar disponível  </a:t>
            </a:r>
            <a:r>
              <a:rPr sz="2600" spc="-200" dirty="0">
                <a:latin typeface="Arial"/>
                <a:cs typeface="Arial"/>
              </a:rPr>
              <a:t>a </a:t>
            </a:r>
            <a:r>
              <a:rPr sz="2600" spc="-85" dirty="0">
                <a:latin typeface="Arial"/>
                <a:cs typeface="Arial"/>
              </a:rPr>
              <a:t>qualquer </a:t>
            </a:r>
            <a:r>
              <a:rPr sz="2600" spc="-70" dirty="0">
                <a:latin typeface="Arial"/>
                <a:cs typeface="Arial"/>
              </a:rPr>
              <a:t>momento </a:t>
            </a:r>
            <a:r>
              <a:rPr sz="2600" spc="-135" dirty="0">
                <a:latin typeface="Arial"/>
                <a:cs typeface="Arial"/>
              </a:rPr>
              <a:t>através  </a:t>
            </a:r>
            <a:r>
              <a:rPr sz="2600" spc="-120" dirty="0">
                <a:latin typeface="Arial"/>
                <a:cs typeface="Arial"/>
              </a:rPr>
              <a:t>de </a:t>
            </a:r>
            <a:r>
              <a:rPr sz="2600" spc="-85" dirty="0">
                <a:latin typeface="Arial"/>
                <a:cs typeface="Arial"/>
              </a:rPr>
              <a:t>qualquer </a:t>
            </a:r>
            <a:r>
              <a:rPr sz="2600" spc="-45" dirty="0">
                <a:latin typeface="Arial"/>
                <a:cs typeface="Arial"/>
              </a:rPr>
              <a:t>objeto </a:t>
            </a:r>
            <a:r>
              <a:rPr sz="2600" spc="-110" dirty="0">
                <a:latin typeface="Arial"/>
                <a:cs typeface="Arial"/>
              </a:rPr>
              <a:t>que  </a:t>
            </a:r>
            <a:r>
              <a:rPr sz="2600" spc="-85" dirty="0">
                <a:latin typeface="Arial"/>
                <a:cs typeface="Arial"/>
              </a:rPr>
              <a:t>utilizemos</a:t>
            </a:r>
            <a:r>
              <a:rPr sz="2600" spc="-160" dirty="0">
                <a:latin typeface="Arial"/>
                <a:cs typeface="Arial"/>
              </a:rPr>
              <a:t> </a:t>
            </a:r>
            <a:r>
              <a:rPr sz="2600" spc="-70" dirty="0">
                <a:latin typeface="Arial"/>
                <a:cs typeface="Arial"/>
              </a:rPr>
              <a:t>frequentemente.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C8713E9-E9D6-4A7E-93BB-58228EBF8B09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87753" y="454609"/>
            <a:ext cx="1267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934" y="2828620"/>
            <a:ext cx="7009130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00430">
              <a:spcBef>
                <a:spcPts val="100"/>
              </a:spcBef>
            </a:pPr>
            <a:r>
              <a:rPr sz="6000" spc="-300" dirty="0">
                <a:latin typeface="Arial"/>
                <a:cs typeface="Arial"/>
              </a:rPr>
              <a:t>Fundamentos </a:t>
            </a:r>
            <a:r>
              <a:rPr sz="6000" spc="-325" dirty="0">
                <a:latin typeface="Arial"/>
                <a:cs typeface="Arial"/>
              </a:rPr>
              <a:t>da  Computação</a:t>
            </a:r>
            <a:r>
              <a:rPr sz="6000" spc="-375" dirty="0">
                <a:latin typeface="Arial"/>
                <a:cs typeface="Arial"/>
              </a:rPr>
              <a:t> </a:t>
            </a:r>
            <a:r>
              <a:rPr sz="6000" spc="-395" dirty="0">
                <a:latin typeface="Arial"/>
                <a:cs typeface="Arial"/>
              </a:rPr>
              <a:t>Pervasiva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00100" y="2011819"/>
            <a:ext cx="10591800" cy="331821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6985" indent="-228600" algn="just">
              <a:lnSpc>
                <a:spcPts val="3030"/>
              </a:lnSpc>
              <a:spcBef>
                <a:spcPts val="475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Define </a:t>
            </a:r>
            <a:r>
              <a:rPr sz="2800" spc="-120" dirty="0">
                <a:latin typeface="Arial"/>
                <a:cs typeface="Arial"/>
              </a:rPr>
              <a:t>que </a:t>
            </a:r>
            <a:r>
              <a:rPr sz="2800" spc="-190" dirty="0">
                <a:latin typeface="Arial"/>
                <a:cs typeface="Arial"/>
              </a:rPr>
              <a:t>os </a:t>
            </a:r>
            <a:r>
              <a:rPr sz="2800" spc="-130" dirty="0">
                <a:latin typeface="Arial"/>
                <a:cs typeface="Arial"/>
              </a:rPr>
              <a:t>meios </a:t>
            </a:r>
            <a:r>
              <a:rPr sz="2800" spc="-125" dirty="0">
                <a:latin typeface="Arial"/>
                <a:cs typeface="Arial"/>
              </a:rPr>
              <a:t>de computação </a:t>
            </a:r>
            <a:r>
              <a:rPr sz="2800" spc="-135" dirty="0">
                <a:latin typeface="Arial"/>
                <a:cs typeface="Arial"/>
              </a:rPr>
              <a:t>estarão  </a:t>
            </a:r>
            <a:r>
              <a:rPr sz="2800" spc="-85" dirty="0">
                <a:latin typeface="Arial"/>
                <a:cs typeface="Arial"/>
              </a:rPr>
              <a:t>distribuídos </a:t>
            </a:r>
            <a:r>
              <a:rPr sz="2800" spc="-90" dirty="0">
                <a:latin typeface="Arial"/>
                <a:cs typeface="Arial"/>
              </a:rPr>
              <a:t>no ambiente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70" dirty="0">
                <a:latin typeface="Arial"/>
                <a:cs typeface="Arial"/>
              </a:rPr>
              <a:t>trabalho </a:t>
            </a:r>
            <a:r>
              <a:rPr sz="2800" spc="-160" dirty="0">
                <a:latin typeface="Arial"/>
                <a:cs typeface="Arial"/>
              </a:rPr>
              <a:t>dos </a:t>
            </a:r>
            <a:r>
              <a:rPr sz="2800" spc="-135" dirty="0">
                <a:latin typeface="Arial"/>
                <a:cs typeface="Arial"/>
              </a:rPr>
              <a:t>usuários de  </a:t>
            </a:r>
            <a:r>
              <a:rPr sz="2800" spc="-75" dirty="0">
                <a:latin typeface="Arial"/>
                <a:cs typeface="Arial"/>
              </a:rPr>
              <a:t>forma </a:t>
            </a:r>
            <a:r>
              <a:rPr sz="2800" spc="-100" dirty="0">
                <a:latin typeface="Arial"/>
                <a:cs typeface="Arial"/>
              </a:rPr>
              <a:t>perceptível </a:t>
            </a:r>
            <a:r>
              <a:rPr sz="2800" spc="-90" dirty="0">
                <a:latin typeface="Arial"/>
                <a:cs typeface="Arial"/>
              </a:rPr>
              <a:t>ou</a:t>
            </a:r>
            <a:r>
              <a:rPr sz="2800" spc="-229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imperceptível.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spcBef>
                <a:spcPts val="805"/>
              </a:spcBef>
              <a:buChar char="•"/>
              <a:tabLst>
                <a:tab pos="241300" algn="l"/>
              </a:tabLst>
            </a:pPr>
            <a:r>
              <a:rPr sz="2800" spc="-505" dirty="0">
                <a:latin typeface="Arial"/>
                <a:cs typeface="Arial"/>
              </a:rPr>
              <a:t>É </a:t>
            </a:r>
            <a:r>
              <a:rPr lang="pt-BR" sz="2800" spc="-505" dirty="0">
                <a:latin typeface="Arial"/>
                <a:cs typeface="Arial"/>
              </a:rPr>
              <a:t> </a:t>
            </a:r>
            <a:r>
              <a:rPr sz="2800" spc="-80" dirty="0" err="1">
                <a:latin typeface="Arial"/>
                <a:cs typeface="Arial"/>
              </a:rPr>
              <a:t>definida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pelo </a:t>
            </a:r>
            <a:r>
              <a:rPr sz="2800" spc="-45" dirty="0">
                <a:latin typeface="Arial"/>
                <a:cs typeface="Arial"/>
              </a:rPr>
              <a:t>fato </a:t>
            </a:r>
            <a:r>
              <a:rPr sz="2800" spc="-135" dirty="0">
                <a:latin typeface="Arial"/>
                <a:cs typeface="Arial"/>
              </a:rPr>
              <a:t>de </a:t>
            </a:r>
            <a:r>
              <a:rPr sz="2800" spc="-85" dirty="0">
                <a:latin typeface="Arial"/>
                <a:cs typeface="Arial"/>
              </a:rPr>
              <a:t>o computador</a:t>
            </a:r>
            <a:r>
              <a:rPr sz="2800" spc="-560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estar</a:t>
            </a:r>
            <a:endParaRPr sz="2800" dirty="0">
              <a:latin typeface="Arial"/>
              <a:cs typeface="Arial"/>
            </a:endParaRPr>
          </a:p>
          <a:p>
            <a:pPr marL="277495" marR="5080" algn="just">
              <a:lnSpc>
                <a:spcPct val="90000"/>
              </a:lnSpc>
              <a:spcBef>
                <a:spcPts val="1225"/>
              </a:spcBef>
            </a:pPr>
            <a:r>
              <a:rPr sz="2600" spc="-805" dirty="0">
                <a:latin typeface="Arial"/>
                <a:cs typeface="Arial"/>
              </a:rPr>
              <a:t>…</a:t>
            </a:r>
            <a:r>
              <a:rPr sz="2600" spc="800" dirty="0">
                <a:latin typeface="Arial"/>
                <a:cs typeface="Arial"/>
              </a:rPr>
              <a:t> </a:t>
            </a:r>
            <a:r>
              <a:rPr sz="2600" spc="-125" dirty="0">
                <a:latin typeface="Arial"/>
                <a:cs typeface="Arial"/>
              </a:rPr>
              <a:t>embarcado </a:t>
            </a:r>
            <a:r>
              <a:rPr sz="2600" spc="-140" dirty="0">
                <a:latin typeface="Arial"/>
                <a:cs typeface="Arial"/>
              </a:rPr>
              <a:t>ao  </a:t>
            </a:r>
            <a:r>
              <a:rPr sz="2600" spc="-85" dirty="0">
                <a:latin typeface="Arial"/>
                <a:cs typeface="Arial"/>
              </a:rPr>
              <a:t>ambiente </a:t>
            </a:r>
            <a:r>
              <a:rPr sz="2600" spc="-125" dirty="0">
                <a:latin typeface="Arial"/>
                <a:cs typeface="Arial"/>
              </a:rPr>
              <a:t>de </a:t>
            </a:r>
            <a:r>
              <a:rPr sz="2600" spc="-65" dirty="0">
                <a:latin typeface="Arial"/>
                <a:cs typeface="Arial"/>
              </a:rPr>
              <a:t>forma </a:t>
            </a:r>
            <a:r>
              <a:rPr sz="2600" spc="-105" dirty="0">
                <a:latin typeface="Arial"/>
                <a:cs typeface="Arial"/>
              </a:rPr>
              <a:t>invisível </a:t>
            </a:r>
            <a:r>
              <a:rPr sz="2600" spc="-125" dirty="0">
                <a:latin typeface="Arial"/>
                <a:cs typeface="Arial"/>
              </a:rPr>
              <a:t>para </a:t>
            </a:r>
            <a:r>
              <a:rPr sz="2600" spc="-75" dirty="0">
                <a:latin typeface="Arial"/>
                <a:cs typeface="Arial"/>
              </a:rPr>
              <a:t>o  </a:t>
            </a:r>
            <a:r>
              <a:rPr sz="2600" spc="-105" dirty="0">
                <a:latin typeface="Arial"/>
                <a:cs typeface="Arial"/>
              </a:rPr>
              <a:t>usuário, </a:t>
            </a:r>
            <a:r>
              <a:rPr sz="2600" spc="-60" dirty="0">
                <a:latin typeface="Arial"/>
                <a:cs typeface="Arial"/>
              </a:rPr>
              <a:t>tendo </a:t>
            </a:r>
            <a:r>
              <a:rPr sz="2600" spc="-200" dirty="0">
                <a:latin typeface="Arial"/>
                <a:cs typeface="Arial"/>
              </a:rPr>
              <a:t>a </a:t>
            </a:r>
            <a:r>
              <a:rPr sz="2600" spc="-140" dirty="0">
                <a:latin typeface="Arial"/>
                <a:cs typeface="Arial"/>
              </a:rPr>
              <a:t>capacidade </a:t>
            </a:r>
            <a:r>
              <a:rPr sz="2600" spc="-125" dirty="0">
                <a:latin typeface="Arial"/>
                <a:cs typeface="Arial"/>
              </a:rPr>
              <a:t>de </a:t>
            </a:r>
            <a:r>
              <a:rPr sz="2600" spc="-35" dirty="0">
                <a:latin typeface="Arial"/>
                <a:cs typeface="Arial"/>
              </a:rPr>
              <a:t>obter </a:t>
            </a:r>
            <a:r>
              <a:rPr sz="2600" spc="-105" dirty="0">
                <a:latin typeface="Arial"/>
                <a:cs typeface="Arial"/>
              </a:rPr>
              <a:t>informações </a:t>
            </a:r>
            <a:r>
              <a:rPr sz="2600" spc="-165" dirty="0">
                <a:latin typeface="Arial"/>
                <a:cs typeface="Arial"/>
              </a:rPr>
              <a:t>acerca  </a:t>
            </a:r>
            <a:r>
              <a:rPr sz="2600" spc="-80" dirty="0">
                <a:latin typeface="Arial"/>
                <a:cs typeface="Arial"/>
              </a:rPr>
              <a:t>do </a:t>
            </a:r>
            <a:r>
              <a:rPr sz="2600" spc="-85" dirty="0">
                <a:latin typeface="Arial"/>
                <a:cs typeface="Arial"/>
              </a:rPr>
              <a:t>ambiente </a:t>
            </a:r>
            <a:r>
              <a:rPr sz="2600" spc="-90" dirty="0">
                <a:latin typeface="Arial"/>
                <a:cs typeface="Arial"/>
              </a:rPr>
              <a:t>circundante  </a:t>
            </a:r>
            <a:r>
              <a:rPr sz="2600" spc="-150" dirty="0">
                <a:latin typeface="Arial"/>
                <a:cs typeface="Arial"/>
              </a:rPr>
              <a:t>e </a:t>
            </a:r>
            <a:r>
              <a:rPr sz="2600" spc="-65" dirty="0">
                <a:latin typeface="Arial"/>
                <a:cs typeface="Arial"/>
              </a:rPr>
              <a:t>utilizá-la  </a:t>
            </a:r>
            <a:r>
              <a:rPr sz="2600" spc="-125" dirty="0">
                <a:latin typeface="Arial"/>
                <a:cs typeface="Arial"/>
              </a:rPr>
              <a:t>para </a:t>
            </a:r>
            <a:r>
              <a:rPr sz="2600" spc="-80" dirty="0">
                <a:latin typeface="Arial"/>
                <a:cs typeface="Arial"/>
              </a:rPr>
              <a:t>controlar,  configurar </a:t>
            </a:r>
            <a:r>
              <a:rPr sz="2600" spc="-155" dirty="0">
                <a:latin typeface="Arial"/>
                <a:cs typeface="Arial"/>
              </a:rPr>
              <a:t>e </a:t>
            </a:r>
            <a:r>
              <a:rPr sz="2600" spc="-85" dirty="0">
                <a:latin typeface="Arial"/>
                <a:cs typeface="Arial"/>
              </a:rPr>
              <a:t>ajustar </a:t>
            </a:r>
            <a:r>
              <a:rPr sz="2600" spc="-200" dirty="0">
                <a:latin typeface="Arial"/>
                <a:cs typeface="Arial"/>
              </a:rPr>
              <a:t>a </a:t>
            </a:r>
            <a:r>
              <a:rPr sz="2600" spc="-130" dirty="0">
                <a:latin typeface="Arial"/>
                <a:cs typeface="Arial"/>
              </a:rPr>
              <a:t>aplicação </a:t>
            </a:r>
            <a:r>
              <a:rPr sz="2600" spc="-125" dirty="0">
                <a:latin typeface="Arial"/>
                <a:cs typeface="Arial"/>
              </a:rPr>
              <a:t>para </a:t>
            </a:r>
            <a:r>
              <a:rPr sz="2600" spc="-55" dirty="0">
                <a:latin typeface="Arial"/>
                <a:cs typeface="Arial"/>
              </a:rPr>
              <a:t>melhor </a:t>
            </a:r>
            <a:r>
              <a:rPr sz="2600" spc="-220" dirty="0">
                <a:latin typeface="Arial"/>
                <a:cs typeface="Arial"/>
              </a:rPr>
              <a:t>se </a:t>
            </a:r>
            <a:r>
              <a:rPr sz="2600" spc="-114" dirty="0">
                <a:latin typeface="Arial"/>
                <a:cs typeface="Arial"/>
              </a:rPr>
              <a:t>adequar </a:t>
            </a:r>
            <a:r>
              <a:rPr sz="2600" spc="-245" dirty="0">
                <a:latin typeface="Arial"/>
                <a:cs typeface="Arial"/>
              </a:rPr>
              <a:t>às  </a:t>
            </a:r>
            <a:r>
              <a:rPr sz="2600" spc="-120" dirty="0">
                <a:latin typeface="Arial"/>
                <a:cs typeface="Arial"/>
              </a:rPr>
              <a:t>características </a:t>
            </a:r>
            <a:r>
              <a:rPr sz="2600" spc="-80" dirty="0">
                <a:latin typeface="Arial"/>
                <a:cs typeface="Arial"/>
              </a:rPr>
              <a:t>do </a:t>
            </a:r>
            <a:r>
              <a:rPr sz="2600" spc="-85" dirty="0">
                <a:latin typeface="Arial"/>
                <a:cs typeface="Arial"/>
              </a:rPr>
              <a:t>ambiente. </a:t>
            </a:r>
            <a:r>
              <a:rPr sz="2600" spc="-300" dirty="0">
                <a:latin typeface="Arial"/>
                <a:cs typeface="Arial"/>
              </a:rPr>
              <a:t>O </a:t>
            </a:r>
            <a:r>
              <a:rPr sz="2600" spc="-85" dirty="0">
                <a:latin typeface="Arial"/>
                <a:cs typeface="Arial"/>
              </a:rPr>
              <a:t>ambiente também </a:t>
            </a:r>
            <a:r>
              <a:rPr sz="2600" spc="-105" dirty="0">
                <a:latin typeface="Arial"/>
                <a:cs typeface="Arial"/>
              </a:rPr>
              <a:t>pode </a:t>
            </a:r>
            <a:r>
              <a:rPr sz="2600" spc="-155" dirty="0">
                <a:latin typeface="Arial"/>
                <a:cs typeface="Arial"/>
              </a:rPr>
              <a:t>e  </a:t>
            </a:r>
            <a:r>
              <a:rPr sz="2600" spc="-145" dirty="0">
                <a:latin typeface="Arial"/>
                <a:cs typeface="Arial"/>
              </a:rPr>
              <a:t>deve </a:t>
            </a:r>
            <a:r>
              <a:rPr sz="2600" spc="-135" dirty="0">
                <a:latin typeface="Arial"/>
                <a:cs typeface="Arial"/>
              </a:rPr>
              <a:t>ser </a:t>
            </a:r>
            <a:r>
              <a:rPr sz="2600" spc="-195" dirty="0">
                <a:latin typeface="Arial"/>
                <a:cs typeface="Arial"/>
              </a:rPr>
              <a:t>capaz </a:t>
            </a:r>
            <a:r>
              <a:rPr sz="2600" spc="-125" dirty="0">
                <a:latin typeface="Arial"/>
                <a:cs typeface="Arial"/>
              </a:rPr>
              <a:t>de </a:t>
            </a:r>
            <a:r>
              <a:rPr sz="2600" spc="-70" dirty="0">
                <a:latin typeface="Arial"/>
                <a:cs typeface="Arial"/>
              </a:rPr>
              <a:t>detectar </a:t>
            </a:r>
            <a:r>
              <a:rPr sz="2600" spc="-65" dirty="0">
                <a:latin typeface="Arial"/>
                <a:cs typeface="Arial"/>
              </a:rPr>
              <a:t>outros</a:t>
            </a:r>
            <a:r>
              <a:rPr sz="2600" spc="590" dirty="0">
                <a:latin typeface="Arial"/>
                <a:cs typeface="Arial"/>
              </a:rPr>
              <a:t> </a:t>
            </a:r>
            <a:r>
              <a:rPr sz="2600" spc="-95" dirty="0">
                <a:latin typeface="Arial"/>
                <a:cs typeface="Arial"/>
              </a:rPr>
              <a:t>dispositivos </a:t>
            </a:r>
            <a:r>
              <a:rPr sz="2600" spc="-110" dirty="0">
                <a:latin typeface="Arial"/>
                <a:cs typeface="Arial"/>
              </a:rPr>
              <a:t>que  </a:t>
            </a:r>
            <a:r>
              <a:rPr sz="2600" spc="-80" dirty="0">
                <a:latin typeface="Arial"/>
                <a:cs typeface="Arial"/>
              </a:rPr>
              <a:t>adentrem </a:t>
            </a:r>
            <a:r>
              <a:rPr sz="2600" spc="-200" dirty="0">
                <a:latin typeface="Arial"/>
                <a:cs typeface="Arial"/>
              </a:rPr>
              <a:t>a</a:t>
            </a:r>
            <a:r>
              <a:rPr sz="2600" spc="-229" dirty="0">
                <a:latin typeface="Arial"/>
                <a:cs typeface="Arial"/>
              </a:rPr>
              <a:t> </a:t>
            </a:r>
            <a:r>
              <a:rPr sz="2600" spc="-90" dirty="0">
                <a:latin typeface="Arial"/>
                <a:cs typeface="Arial"/>
              </a:rPr>
              <a:t>ele.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0100" y="436321"/>
            <a:ext cx="67959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200" dirty="0" err="1">
                <a:solidFill>
                  <a:schemeClr val="tx1"/>
                </a:solidFill>
              </a:rPr>
              <a:t>Computação</a:t>
            </a:r>
            <a:r>
              <a:rPr sz="3600" spc="-200" dirty="0">
                <a:solidFill>
                  <a:schemeClr val="tx1"/>
                </a:solidFill>
              </a:rPr>
              <a:t> </a:t>
            </a:r>
            <a:r>
              <a:rPr sz="3600" spc="-165" dirty="0">
                <a:solidFill>
                  <a:schemeClr val="tx1"/>
                </a:solidFill>
              </a:rPr>
              <a:t>Pervasiva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7EC13499-C3B1-49C8-9C1E-DFA76EC91E44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87752" y="436321"/>
            <a:ext cx="796584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204" dirty="0">
                <a:solidFill>
                  <a:schemeClr val="tx1"/>
                </a:solidFill>
              </a:rPr>
              <a:t>Aplicações </a:t>
            </a:r>
            <a:r>
              <a:rPr sz="3600" spc="-180" dirty="0">
                <a:solidFill>
                  <a:schemeClr val="tx1"/>
                </a:solidFill>
              </a:rPr>
              <a:t>da </a:t>
            </a:r>
            <a:r>
              <a:rPr sz="3600" spc="-195" dirty="0">
                <a:solidFill>
                  <a:schemeClr val="tx1"/>
                </a:solidFill>
              </a:rPr>
              <a:t>Computação</a:t>
            </a:r>
            <a:r>
              <a:rPr sz="3600" spc="-730" dirty="0">
                <a:solidFill>
                  <a:schemeClr val="tx1"/>
                </a:solidFill>
              </a:rPr>
              <a:t> </a:t>
            </a:r>
            <a:r>
              <a:rPr sz="3600" spc="-215" dirty="0">
                <a:solidFill>
                  <a:schemeClr val="tx1"/>
                </a:solidFill>
              </a:rPr>
              <a:t>Pervasiva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83079" y="1533144"/>
            <a:ext cx="5306568" cy="3605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91200" y="3262884"/>
            <a:ext cx="5103876" cy="3595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AC46E7A-3AEE-4D2B-9C01-FD03D86D2E17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113788" y="1334878"/>
            <a:ext cx="7795281" cy="5489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3BFF538-A2E7-4094-B550-6B9788E6224A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88325CF7-2EC3-4AFE-99A5-3809A085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AA22899C-02F0-4405-9520-2CF7EDC8906A}"/>
              </a:ext>
            </a:extLst>
          </p:cNvPr>
          <p:cNvSpPr txBox="1">
            <a:spLocks/>
          </p:cNvSpPr>
          <p:nvPr/>
        </p:nvSpPr>
        <p:spPr>
          <a:xfrm>
            <a:off x="1787752" y="436321"/>
            <a:ext cx="796584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04">
                <a:solidFill>
                  <a:schemeClr val="tx1"/>
                </a:solidFill>
              </a:rPr>
              <a:t>Aplicações </a:t>
            </a:r>
            <a:r>
              <a:rPr lang="pt-BR" sz="3600" kern="0" spc="-180">
                <a:solidFill>
                  <a:schemeClr val="tx1"/>
                </a:solidFill>
              </a:rPr>
              <a:t>da </a:t>
            </a:r>
            <a:r>
              <a:rPr lang="pt-BR" sz="3600" kern="0" spc="-195">
                <a:solidFill>
                  <a:schemeClr val="tx1"/>
                </a:solidFill>
              </a:rPr>
              <a:t>Computação</a:t>
            </a:r>
            <a:r>
              <a:rPr lang="pt-BR" sz="3600" kern="0" spc="-730">
                <a:solidFill>
                  <a:schemeClr val="tx1"/>
                </a:solidFill>
              </a:rPr>
              <a:t> </a:t>
            </a:r>
            <a:r>
              <a:rPr lang="pt-BR" sz="3600" kern="0" spc="-215">
                <a:solidFill>
                  <a:schemeClr val="tx1"/>
                </a:solidFill>
              </a:rPr>
              <a:t>Pervasiva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87753" y="436322"/>
            <a:ext cx="2662326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t-BR" sz="3600" spc="-140" dirty="0">
                <a:solidFill>
                  <a:schemeClr val="tx1"/>
                </a:solidFill>
              </a:rPr>
              <a:t>Histórico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64207" y="1563624"/>
            <a:ext cx="3110484" cy="2558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60108" y="1392936"/>
            <a:ext cx="3526536" cy="2625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50080" y="4302252"/>
            <a:ext cx="2935223" cy="25557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91614" y="3942029"/>
            <a:ext cx="22637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latin typeface="Arial"/>
                <a:cs typeface="Arial"/>
              </a:rPr>
              <a:t>Década </a:t>
            </a:r>
            <a:r>
              <a:rPr sz="3200" spc="-150" dirty="0">
                <a:latin typeface="Arial"/>
                <a:cs typeface="Arial"/>
              </a:rPr>
              <a:t>de</a:t>
            </a:r>
            <a:r>
              <a:rPr sz="3200" spc="-165" dirty="0">
                <a:latin typeface="Arial"/>
                <a:cs typeface="Arial"/>
              </a:rPr>
              <a:t> </a:t>
            </a:r>
            <a:r>
              <a:rPr sz="3200" spc="-155" dirty="0">
                <a:latin typeface="Arial"/>
                <a:cs typeface="Arial"/>
              </a:rPr>
              <a:t>50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59396" y="3916427"/>
            <a:ext cx="22625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235" dirty="0">
                <a:latin typeface="Arial"/>
                <a:cs typeface="Arial"/>
              </a:rPr>
              <a:t>Década </a:t>
            </a:r>
            <a:r>
              <a:rPr sz="3200" spc="-145" dirty="0">
                <a:latin typeface="Arial"/>
                <a:cs typeface="Arial"/>
              </a:rPr>
              <a:t>de</a:t>
            </a:r>
            <a:r>
              <a:rPr sz="3200" spc="-170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90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57617" y="5223154"/>
            <a:ext cx="1104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455" dirty="0">
                <a:latin typeface="Arial"/>
                <a:cs typeface="Arial"/>
              </a:rPr>
              <a:t>A</a:t>
            </a:r>
            <a:r>
              <a:rPr sz="4000" spc="-65" dirty="0">
                <a:latin typeface="Arial"/>
                <a:cs typeface="Arial"/>
              </a:rPr>
              <a:t>tu</a:t>
            </a:r>
            <a:r>
              <a:rPr sz="4000" spc="-80" dirty="0">
                <a:latin typeface="Arial"/>
                <a:cs typeface="Arial"/>
              </a:rPr>
              <a:t>a</a:t>
            </a:r>
            <a:r>
              <a:rPr sz="4000" spc="25" dirty="0">
                <a:latin typeface="Arial"/>
                <a:cs typeface="Arial"/>
              </a:rPr>
              <a:t>l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87753" y="454609"/>
            <a:ext cx="1267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45917" y="2187016"/>
            <a:ext cx="611949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3355">
              <a:spcBef>
                <a:spcPts val="100"/>
              </a:spcBef>
            </a:pPr>
            <a:r>
              <a:rPr sz="6000" spc="-325" dirty="0">
                <a:latin typeface="Arial"/>
                <a:cs typeface="Arial"/>
              </a:rPr>
              <a:t>Características </a:t>
            </a:r>
            <a:r>
              <a:rPr sz="6000" spc="-340" dirty="0">
                <a:latin typeface="Arial"/>
                <a:cs typeface="Arial"/>
              </a:rPr>
              <a:t>dos  </a:t>
            </a:r>
            <a:r>
              <a:rPr sz="6000" spc="-254" dirty="0">
                <a:latin typeface="Arial"/>
                <a:cs typeface="Arial"/>
              </a:rPr>
              <a:t>Dispositivos</a:t>
            </a:r>
            <a:r>
              <a:rPr sz="6000" spc="-390" dirty="0">
                <a:latin typeface="Arial"/>
                <a:cs typeface="Arial"/>
              </a:rPr>
              <a:t> </a:t>
            </a:r>
            <a:r>
              <a:rPr sz="6000" spc="-235" dirty="0">
                <a:latin typeface="Arial"/>
                <a:cs typeface="Arial"/>
              </a:rPr>
              <a:t>Móveis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68368" y="4408930"/>
            <a:ext cx="3456431" cy="2449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87754" y="436321"/>
            <a:ext cx="561431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70" dirty="0">
                <a:solidFill>
                  <a:schemeClr val="tx1"/>
                </a:solidFill>
              </a:rPr>
              <a:t>O </a:t>
            </a:r>
            <a:r>
              <a:rPr sz="3600" spc="-155" dirty="0">
                <a:solidFill>
                  <a:schemeClr val="tx1"/>
                </a:solidFill>
              </a:rPr>
              <a:t>que </a:t>
            </a:r>
            <a:r>
              <a:rPr sz="3600" spc="-185" dirty="0">
                <a:solidFill>
                  <a:schemeClr val="tx1"/>
                </a:solidFill>
              </a:rPr>
              <a:t>é</a:t>
            </a:r>
            <a:r>
              <a:rPr sz="3600" spc="-830" dirty="0">
                <a:solidFill>
                  <a:schemeClr val="tx1"/>
                </a:solidFill>
              </a:rPr>
              <a:t> </a:t>
            </a:r>
            <a:r>
              <a:rPr lang="pt-BR" sz="3600" spc="-830" dirty="0">
                <a:solidFill>
                  <a:schemeClr val="tx1"/>
                </a:solidFill>
              </a:rPr>
              <a:t> </a:t>
            </a:r>
            <a:r>
              <a:rPr sz="3600" spc="-95" dirty="0" err="1">
                <a:solidFill>
                  <a:schemeClr val="tx1"/>
                </a:solidFill>
              </a:rPr>
              <a:t>Mobilidade</a:t>
            </a:r>
            <a:r>
              <a:rPr sz="3600" spc="-95" dirty="0">
                <a:solidFill>
                  <a:schemeClr val="tx1"/>
                </a:solidFill>
              </a:rPr>
              <a:t>?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84225" y="2898636"/>
            <a:ext cx="3089148" cy="2282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8627" y="1676412"/>
            <a:ext cx="10515600" cy="3976473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80"/>
              </a:spcBef>
              <a:buChar char="•"/>
              <a:tabLst>
                <a:tab pos="241300" algn="l"/>
              </a:tabLst>
            </a:pPr>
            <a:r>
              <a:rPr sz="2800" spc="-105" dirty="0">
                <a:latin typeface="Arial"/>
                <a:cs typeface="Arial"/>
              </a:rPr>
              <a:t>Definida </a:t>
            </a:r>
            <a:r>
              <a:rPr sz="2800" spc="-125" dirty="0">
                <a:latin typeface="Arial"/>
                <a:cs typeface="Arial"/>
              </a:rPr>
              <a:t>como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155" dirty="0">
                <a:latin typeface="Arial"/>
                <a:cs typeface="Arial"/>
              </a:rPr>
              <a:t>capacidade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80" dirty="0">
                <a:latin typeface="Arial"/>
                <a:cs typeface="Arial"/>
              </a:rPr>
              <a:t>poder </a:t>
            </a:r>
            <a:r>
              <a:rPr sz="2800" spc="-240" dirty="0">
                <a:latin typeface="Arial"/>
                <a:cs typeface="Arial"/>
              </a:rPr>
              <a:t>se </a:t>
            </a:r>
            <a:r>
              <a:rPr sz="2800" spc="-135" dirty="0">
                <a:latin typeface="Arial"/>
                <a:cs typeface="Arial"/>
              </a:rPr>
              <a:t>deslocar </a:t>
            </a:r>
            <a:r>
              <a:rPr sz="2800" spc="-90" dirty="0">
                <a:latin typeface="Arial"/>
                <a:cs typeface="Arial"/>
              </a:rPr>
              <a:t>ou  </a:t>
            </a:r>
            <a:r>
              <a:rPr sz="2800" spc="-150" dirty="0">
                <a:latin typeface="Arial"/>
                <a:cs typeface="Arial"/>
              </a:rPr>
              <a:t>ser </a:t>
            </a:r>
            <a:r>
              <a:rPr sz="2800" spc="-145" dirty="0">
                <a:latin typeface="Arial"/>
                <a:cs typeface="Arial"/>
              </a:rPr>
              <a:t>deslocado</a:t>
            </a:r>
            <a:r>
              <a:rPr sz="2800" spc="-12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facilmente;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har char="•"/>
            </a:pPr>
            <a:endParaRPr sz="2800" dirty="0">
              <a:latin typeface="Times New Roman"/>
              <a:cs typeface="Times New Roman"/>
            </a:endParaRPr>
          </a:p>
          <a:p>
            <a:pPr marL="241300" marR="3118485" indent="-228600">
              <a:lnSpc>
                <a:spcPct val="90000"/>
              </a:lnSpc>
              <a:buChar char="•"/>
              <a:tabLst>
                <a:tab pos="241300" algn="l"/>
              </a:tabLst>
            </a:pPr>
            <a:r>
              <a:rPr sz="2800" spc="-345" dirty="0">
                <a:latin typeface="Arial"/>
                <a:cs typeface="Arial"/>
              </a:rPr>
              <a:t>Se </a:t>
            </a:r>
            <a:r>
              <a:rPr sz="2800" spc="-85" dirty="0">
                <a:latin typeface="Arial"/>
                <a:cs typeface="Arial"/>
              </a:rPr>
              <a:t>refere </a:t>
            </a:r>
            <a:r>
              <a:rPr sz="2800" spc="-145" dirty="0">
                <a:latin typeface="Arial"/>
                <a:cs typeface="Arial"/>
              </a:rPr>
              <a:t>ao </a:t>
            </a:r>
            <a:r>
              <a:rPr sz="2800" spc="-150" dirty="0">
                <a:latin typeface="Arial"/>
                <a:cs typeface="Arial"/>
              </a:rPr>
              <a:t>uso </a:t>
            </a:r>
            <a:r>
              <a:rPr sz="2800" spc="-145" dirty="0">
                <a:latin typeface="Arial"/>
                <a:cs typeface="Arial"/>
              </a:rPr>
              <a:t>pelas </a:t>
            </a:r>
            <a:r>
              <a:rPr sz="2800" spc="-200" dirty="0">
                <a:latin typeface="Arial"/>
                <a:cs typeface="Arial"/>
              </a:rPr>
              <a:t>pessoas </a:t>
            </a:r>
            <a:r>
              <a:rPr sz="2800" spc="-120" dirty="0">
                <a:latin typeface="Arial"/>
                <a:cs typeface="Arial"/>
              </a:rPr>
              <a:t>de  </a:t>
            </a:r>
            <a:r>
              <a:rPr sz="2800" spc="-95" dirty="0" err="1">
                <a:latin typeface="Arial"/>
                <a:cs typeface="Arial"/>
              </a:rPr>
              <a:t>dispositivos</a:t>
            </a:r>
            <a:r>
              <a:rPr lang="pt-BR" sz="2800" spc="-95" dirty="0">
                <a:latin typeface="Arial"/>
                <a:cs typeface="Arial"/>
              </a:rPr>
              <a:t> </a:t>
            </a:r>
            <a:r>
              <a:rPr sz="2800" spc="-130" dirty="0" err="1">
                <a:latin typeface="Arial"/>
                <a:cs typeface="Arial"/>
              </a:rPr>
              <a:t>móveis</a:t>
            </a:r>
            <a:r>
              <a:rPr sz="2800" spc="459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portáteis  </a:t>
            </a:r>
            <a:r>
              <a:rPr sz="2800" spc="-75" dirty="0">
                <a:latin typeface="Arial"/>
                <a:cs typeface="Arial"/>
              </a:rPr>
              <a:t>funcionalmente </a:t>
            </a:r>
            <a:r>
              <a:rPr sz="2800" spc="-130" dirty="0">
                <a:latin typeface="Arial"/>
                <a:cs typeface="Arial"/>
              </a:rPr>
              <a:t>poderosos </a:t>
            </a:r>
            <a:r>
              <a:rPr sz="2800" spc="-120" dirty="0">
                <a:latin typeface="Arial"/>
                <a:cs typeface="Arial"/>
              </a:rPr>
              <a:t>que  </a:t>
            </a:r>
            <a:r>
              <a:rPr sz="2800" spc="-114" dirty="0">
                <a:latin typeface="Arial"/>
                <a:cs typeface="Arial"/>
              </a:rPr>
              <a:t>ofereçam </a:t>
            </a:r>
            <a:r>
              <a:rPr sz="2800" spc="-200" dirty="0">
                <a:latin typeface="Arial"/>
                <a:cs typeface="Arial"/>
              </a:rPr>
              <a:t>a </a:t>
            </a:r>
            <a:r>
              <a:rPr sz="2800" spc="-140" dirty="0">
                <a:latin typeface="Arial"/>
                <a:cs typeface="Arial"/>
              </a:rPr>
              <a:t>capacidade </a:t>
            </a:r>
            <a:r>
              <a:rPr sz="2800" spc="-120" dirty="0">
                <a:latin typeface="Arial"/>
                <a:cs typeface="Arial"/>
              </a:rPr>
              <a:t>de </a:t>
            </a:r>
            <a:r>
              <a:rPr sz="2800" spc="-100" dirty="0">
                <a:latin typeface="Arial"/>
                <a:cs typeface="Arial"/>
              </a:rPr>
              <a:t>realizar  </a:t>
            </a:r>
            <a:r>
              <a:rPr sz="2800" spc="-75" dirty="0">
                <a:latin typeface="Arial"/>
                <a:cs typeface="Arial"/>
              </a:rPr>
              <a:t>facilmente </a:t>
            </a:r>
            <a:r>
              <a:rPr sz="2800" spc="-85" dirty="0">
                <a:latin typeface="Arial"/>
                <a:cs typeface="Arial"/>
              </a:rPr>
              <a:t>um </a:t>
            </a:r>
            <a:r>
              <a:rPr sz="2800" spc="-65" dirty="0">
                <a:latin typeface="Arial"/>
                <a:cs typeface="Arial"/>
              </a:rPr>
              <a:t>conjunto </a:t>
            </a:r>
            <a:r>
              <a:rPr sz="2800" spc="-114" dirty="0">
                <a:latin typeface="Arial"/>
                <a:cs typeface="Arial"/>
              </a:rPr>
              <a:t>de </a:t>
            </a:r>
            <a:r>
              <a:rPr sz="2800" spc="-125" dirty="0">
                <a:latin typeface="Arial"/>
                <a:cs typeface="Arial"/>
              </a:rPr>
              <a:t>funções  </a:t>
            </a:r>
            <a:r>
              <a:rPr sz="2800" spc="-120" dirty="0">
                <a:latin typeface="Arial"/>
                <a:cs typeface="Arial"/>
              </a:rPr>
              <a:t>de </a:t>
            </a:r>
            <a:r>
              <a:rPr sz="2800" spc="-135" dirty="0">
                <a:latin typeface="Arial"/>
                <a:cs typeface="Arial"/>
              </a:rPr>
              <a:t>aplicação, </a:t>
            </a:r>
            <a:r>
              <a:rPr sz="2800" spc="-140" dirty="0" err="1">
                <a:latin typeface="Arial"/>
                <a:cs typeface="Arial"/>
              </a:rPr>
              <a:t>sendo</a:t>
            </a:r>
            <a:r>
              <a:rPr sz="2800" spc="300" dirty="0">
                <a:latin typeface="Arial"/>
                <a:cs typeface="Arial"/>
              </a:rPr>
              <a:t> </a:t>
            </a:r>
            <a:r>
              <a:rPr sz="2800" spc="-85" dirty="0" err="1">
                <a:latin typeface="Arial"/>
                <a:cs typeface="Arial"/>
              </a:rPr>
              <a:t>também</a:t>
            </a:r>
            <a:r>
              <a:rPr lang="pt-BR" sz="2800" spc="-85" dirty="0">
                <a:latin typeface="Arial"/>
                <a:cs typeface="Arial"/>
              </a:rPr>
              <a:t> </a:t>
            </a:r>
            <a:r>
              <a:rPr lang="pt-BR" sz="2800" spc="-225" dirty="0">
                <a:latin typeface="Arial"/>
                <a:cs typeface="Arial"/>
              </a:rPr>
              <a:t>c</a:t>
            </a:r>
            <a:r>
              <a:rPr lang="pt-BR" sz="2800" spc="-195" dirty="0">
                <a:latin typeface="Arial"/>
                <a:cs typeface="Arial"/>
              </a:rPr>
              <a:t>apa</a:t>
            </a:r>
            <a:r>
              <a:rPr lang="pt-BR" sz="2800" spc="-235" dirty="0">
                <a:latin typeface="Arial"/>
                <a:cs typeface="Arial"/>
              </a:rPr>
              <a:t>z</a:t>
            </a:r>
            <a:r>
              <a:rPr lang="pt-BR" sz="2800" spc="-165" dirty="0">
                <a:latin typeface="Arial"/>
                <a:cs typeface="Arial"/>
              </a:rPr>
              <a:t>e</a:t>
            </a:r>
            <a:r>
              <a:rPr lang="pt-BR" sz="2800" spc="-285" dirty="0">
                <a:latin typeface="Arial"/>
                <a:cs typeface="Arial"/>
              </a:rPr>
              <a:t>s </a:t>
            </a:r>
            <a:r>
              <a:rPr lang="pt-BR" sz="2800" spc="-130" dirty="0">
                <a:latin typeface="Arial"/>
                <a:cs typeface="Arial"/>
              </a:rPr>
              <a:t>d</a:t>
            </a:r>
            <a:r>
              <a:rPr lang="pt-BR" sz="2800" spc="-114" dirty="0">
                <a:latin typeface="Arial"/>
                <a:cs typeface="Arial"/>
              </a:rPr>
              <a:t>e </a:t>
            </a:r>
            <a:r>
              <a:rPr lang="pt-BR" sz="2800" spc="-225" dirty="0">
                <a:latin typeface="Arial"/>
                <a:cs typeface="Arial"/>
              </a:rPr>
              <a:t>c</a:t>
            </a:r>
            <a:r>
              <a:rPr lang="pt-BR" sz="2800" spc="-80" dirty="0">
                <a:latin typeface="Arial"/>
                <a:cs typeface="Arial"/>
              </a:rPr>
              <a:t>o</a:t>
            </a:r>
            <a:r>
              <a:rPr lang="pt-BR" sz="2800" spc="-95" dirty="0">
                <a:latin typeface="Arial"/>
                <a:cs typeface="Arial"/>
              </a:rPr>
              <a:t>n</a:t>
            </a:r>
            <a:r>
              <a:rPr lang="pt-BR" sz="2800" spc="-80" dirty="0">
                <a:latin typeface="Arial"/>
                <a:cs typeface="Arial"/>
              </a:rPr>
              <a:t>ec</a:t>
            </a:r>
            <a:r>
              <a:rPr lang="pt-BR" sz="2800" spc="-95" dirty="0">
                <a:latin typeface="Arial"/>
                <a:cs typeface="Arial"/>
              </a:rPr>
              <a:t>t</a:t>
            </a:r>
            <a:r>
              <a:rPr lang="pt-BR" sz="2800" spc="-80" dirty="0">
                <a:latin typeface="Arial"/>
                <a:cs typeface="Arial"/>
              </a:rPr>
              <a:t>ar-</a:t>
            </a:r>
            <a:r>
              <a:rPr lang="pt-BR" sz="2800" spc="-150" dirty="0">
                <a:latin typeface="Arial"/>
                <a:cs typeface="Arial"/>
              </a:rPr>
              <a:t>se </a:t>
            </a:r>
            <a:r>
              <a:rPr lang="pt-BR" sz="2800" spc="-80" dirty="0">
                <a:latin typeface="Arial"/>
                <a:cs typeface="Arial"/>
              </a:rPr>
              <a:t>o</a:t>
            </a:r>
            <a:r>
              <a:rPr lang="pt-BR" sz="2800" spc="-95" dirty="0">
                <a:latin typeface="Arial"/>
                <a:cs typeface="Arial"/>
              </a:rPr>
              <a:t>b</a:t>
            </a:r>
            <a:r>
              <a:rPr lang="pt-BR" sz="2800" spc="114" dirty="0">
                <a:latin typeface="Arial"/>
                <a:cs typeface="Arial"/>
              </a:rPr>
              <a:t>t</a:t>
            </a:r>
            <a:r>
              <a:rPr lang="pt-BR" sz="2800" spc="-45" dirty="0">
                <a:latin typeface="Arial"/>
                <a:cs typeface="Arial"/>
              </a:rPr>
              <a:t>er </a:t>
            </a:r>
            <a:r>
              <a:rPr lang="pt-BR" sz="2800" spc="-150" dirty="0">
                <a:latin typeface="Arial"/>
                <a:cs typeface="Arial"/>
              </a:rPr>
              <a:t>dados </a:t>
            </a:r>
            <a:r>
              <a:rPr lang="pt-BR" sz="2800" spc="-155" dirty="0">
                <a:latin typeface="Arial"/>
                <a:cs typeface="Arial"/>
              </a:rPr>
              <a:t>e </a:t>
            </a:r>
            <a:r>
              <a:rPr lang="pt-BR" sz="2800" spc="-100" dirty="0">
                <a:latin typeface="Arial"/>
                <a:cs typeface="Arial"/>
              </a:rPr>
              <a:t>fornecê-los </a:t>
            </a:r>
            <a:r>
              <a:rPr lang="pt-BR" sz="2800" spc="-200" dirty="0">
                <a:latin typeface="Arial"/>
                <a:cs typeface="Arial"/>
              </a:rPr>
              <a:t>a </a:t>
            </a:r>
            <a:r>
              <a:rPr lang="pt-BR" sz="2800" spc="-85" dirty="0">
                <a:latin typeface="Arial"/>
                <a:cs typeface="Arial"/>
              </a:rPr>
              <a:t>o</a:t>
            </a:r>
            <a:r>
              <a:rPr lang="pt-BR" sz="2800" spc="-80" dirty="0">
                <a:latin typeface="Arial"/>
                <a:cs typeface="Arial"/>
              </a:rPr>
              <a:t>u</a:t>
            </a:r>
            <a:r>
              <a:rPr lang="pt-BR" sz="2800" spc="85" dirty="0">
                <a:latin typeface="Arial"/>
                <a:cs typeface="Arial"/>
              </a:rPr>
              <a:t>t</a:t>
            </a:r>
            <a:r>
              <a:rPr lang="pt-BR" sz="2800" spc="70" dirty="0">
                <a:latin typeface="Arial"/>
                <a:cs typeface="Arial"/>
              </a:rPr>
              <a:t>r</a:t>
            </a:r>
            <a:r>
              <a:rPr lang="pt-BR" sz="2800" spc="-185" dirty="0">
                <a:latin typeface="Arial"/>
                <a:cs typeface="Arial"/>
              </a:rPr>
              <a:t>os </a:t>
            </a:r>
            <a:r>
              <a:rPr lang="pt-BR" sz="2800" spc="-120" dirty="0">
                <a:latin typeface="Arial"/>
                <a:cs typeface="Arial"/>
              </a:rPr>
              <a:t>usuários, </a:t>
            </a:r>
            <a:r>
              <a:rPr lang="pt-BR" sz="2800" spc="-140" dirty="0">
                <a:latin typeface="Arial"/>
                <a:cs typeface="Arial"/>
              </a:rPr>
              <a:t>aplicações </a:t>
            </a:r>
            <a:r>
              <a:rPr lang="pt-BR" sz="2800" spc="-155" dirty="0">
                <a:latin typeface="Arial"/>
                <a:cs typeface="Arial"/>
              </a:rPr>
              <a:t>e</a:t>
            </a:r>
            <a:r>
              <a:rPr lang="pt-BR" sz="2800" spc="-200" dirty="0">
                <a:latin typeface="Arial"/>
                <a:cs typeface="Arial"/>
              </a:rPr>
              <a:t> </a:t>
            </a:r>
            <a:r>
              <a:rPr lang="pt-BR" sz="2800" spc="-140" dirty="0">
                <a:latin typeface="Arial"/>
                <a:cs typeface="Arial"/>
              </a:rPr>
              <a:t>sistemas.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747437F4-D0C2-46F9-BD52-81C82944915A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706879" y="2810255"/>
            <a:ext cx="6231636" cy="1818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0258" y="2666975"/>
            <a:ext cx="5756275" cy="180022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41300" indent="-228600">
              <a:spcBef>
                <a:spcPts val="915"/>
              </a:spcBef>
              <a:buChar char="•"/>
              <a:tabLst>
                <a:tab pos="241300" algn="l"/>
              </a:tabLst>
            </a:pPr>
            <a:r>
              <a:rPr sz="3200" spc="-425" dirty="0">
                <a:latin typeface="Arial"/>
                <a:cs typeface="Arial"/>
              </a:rPr>
              <a:t>Se </a:t>
            </a:r>
            <a:r>
              <a:rPr sz="3200" spc="-120" dirty="0">
                <a:latin typeface="Arial"/>
                <a:cs typeface="Arial"/>
              </a:rPr>
              <a:t>conectar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80" dirty="0">
                <a:latin typeface="Arial"/>
                <a:cs typeface="Arial"/>
              </a:rPr>
              <a:t>outros</a:t>
            </a:r>
            <a:r>
              <a:rPr sz="3200" spc="-420" dirty="0">
                <a:latin typeface="Arial"/>
                <a:cs typeface="Arial"/>
              </a:rPr>
              <a:t> </a:t>
            </a:r>
            <a:r>
              <a:rPr sz="3200" spc="-110" dirty="0">
                <a:latin typeface="Arial"/>
                <a:cs typeface="Arial"/>
              </a:rPr>
              <a:t>dispositivos;</a:t>
            </a:r>
            <a:endParaRPr sz="3200" dirty="0">
              <a:latin typeface="Arial"/>
              <a:cs typeface="Arial"/>
            </a:endParaRPr>
          </a:p>
          <a:p>
            <a:pPr marL="241300" indent="-228600">
              <a:spcBef>
                <a:spcPts val="819"/>
              </a:spcBef>
              <a:buChar char="•"/>
              <a:tabLst>
                <a:tab pos="241300" algn="l"/>
              </a:tabLst>
            </a:pPr>
            <a:r>
              <a:rPr sz="3200" spc="-95" dirty="0">
                <a:latin typeface="Arial"/>
                <a:cs typeface="Arial"/>
              </a:rPr>
              <a:t>Obter</a:t>
            </a:r>
            <a:r>
              <a:rPr sz="3200" spc="-165" dirty="0">
                <a:latin typeface="Arial"/>
                <a:cs typeface="Arial"/>
              </a:rPr>
              <a:t> </a:t>
            </a:r>
            <a:r>
              <a:rPr sz="3200" spc="-160" dirty="0">
                <a:latin typeface="Arial"/>
                <a:cs typeface="Arial"/>
              </a:rPr>
              <a:t>dados;</a:t>
            </a:r>
            <a:endParaRPr sz="3200" dirty="0">
              <a:latin typeface="Arial"/>
              <a:cs typeface="Arial"/>
            </a:endParaRPr>
          </a:p>
          <a:p>
            <a:pPr marL="241300" indent="-228600">
              <a:spcBef>
                <a:spcPts val="815"/>
              </a:spcBef>
              <a:buChar char="•"/>
              <a:tabLst>
                <a:tab pos="241300" algn="l"/>
              </a:tabLst>
            </a:pPr>
            <a:r>
              <a:rPr sz="3200" spc="-165" dirty="0">
                <a:latin typeface="Arial"/>
                <a:cs typeface="Arial"/>
              </a:rPr>
              <a:t>Fornecê-los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80" dirty="0">
                <a:latin typeface="Arial"/>
                <a:cs typeface="Arial"/>
              </a:rPr>
              <a:t>outros</a:t>
            </a:r>
            <a:r>
              <a:rPr sz="3200" spc="-130" dirty="0">
                <a:latin typeface="Arial"/>
                <a:cs typeface="Arial"/>
              </a:rPr>
              <a:t> </a:t>
            </a:r>
            <a:r>
              <a:rPr sz="3200" spc="-140" dirty="0">
                <a:latin typeface="Arial"/>
                <a:cs typeface="Arial"/>
              </a:rPr>
              <a:t>usuários;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600" y="436321"/>
            <a:ext cx="798408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pt-BR" sz="3600" spc="-204" dirty="0">
                <a:solidFill>
                  <a:schemeClr val="tx1"/>
                </a:solidFill>
              </a:rPr>
              <a:t>Capacidades dos dispositivos móveis?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86324" y="1740408"/>
            <a:ext cx="2589276" cy="3377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FEE0F47-F61B-4FEB-AE4E-8A415ED467B5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145916" y="2187017"/>
            <a:ext cx="6262370" cy="4016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7955" indent="173355">
              <a:spcBef>
                <a:spcPts val="100"/>
              </a:spcBef>
            </a:pPr>
            <a:r>
              <a:rPr sz="6000" spc="-325" dirty="0">
                <a:latin typeface="Arial"/>
                <a:cs typeface="Arial"/>
              </a:rPr>
              <a:t>Características </a:t>
            </a:r>
            <a:r>
              <a:rPr sz="6000" spc="-340" dirty="0">
                <a:latin typeface="Arial"/>
                <a:cs typeface="Arial"/>
              </a:rPr>
              <a:t>dos  </a:t>
            </a:r>
            <a:r>
              <a:rPr sz="6000" spc="-254" dirty="0">
                <a:latin typeface="Arial"/>
                <a:cs typeface="Arial"/>
              </a:rPr>
              <a:t>Dispositivos</a:t>
            </a:r>
            <a:r>
              <a:rPr sz="6000" spc="-390" dirty="0">
                <a:latin typeface="Arial"/>
                <a:cs typeface="Arial"/>
              </a:rPr>
              <a:t> </a:t>
            </a:r>
            <a:r>
              <a:rPr sz="6000" spc="-235" dirty="0">
                <a:latin typeface="Arial"/>
                <a:cs typeface="Arial"/>
              </a:rPr>
              <a:t>Móveis</a:t>
            </a:r>
            <a:endParaRPr sz="6000" dirty="0">
              <a:latin typeface="Arial"/>
              <a:cs typeface="Arial"/>
            </a:endParaRPr>
          </a:p>
          <a:p>
            <a:pPr marL="3738245" indent="-457200">
              <a:spcBef>
                <a:spcPts val="1660"/>
              </a:spcBef>
              <a:buFont typeface="Wingdings"/>
              <a:buChar char=""/>
              <a:tabLst>
                <a:tab pos="3738245" algn="l"/>
              </a:tabLst>
            </a:pPr>
            <a:r>
              <a:rPr sz="3200" spc="-105" dirty="0">
                <a:solidFill>
                  <a:srgbClr val="D50E23"/>
                </a:solidFill>
                <a:latin typeface="Arial"/>
                <a:cs typeface="Arial"/>
              </a:rPr>
              <a:t>Portabilidade</a:t>
            </a:r>
            <a:endParaRPr sz="3200" dirty="0">
              <a:latin typeface="Arial"/>
              <a:cs typeface="Arial"/>
            </a:endParaRPr>
          </a:p>
          <a:p>
            <a:pPr marL="3738245" indent="-457200">
              <a:buFont typeface="Wingdings"/>
              <a:buChar char=""/>
              <a:tabLst>
                <a:tab pos="3738245" algn="l"/>
              </a:tabLst>
            </a:pPr>
            <a:r>
              <a:rPr sz="3200" spc="-140" dirty="0">
                <a:solidFill>
                  <a:srgbClr val="D50E23"/>
                </a:solidFill>
                <a:latin typeface="Arial"/>
                <a:cs typeface="Arial"/>
              </a:rPr>
              <a:t>Usabilidade</a:t>
            </a:r>
            <a:endParaRPr sz="3200" dirty="0">
              <a:latin typeface="Arial"/>
              <a:cs typeface="Arial"/>
            </a:endParaRPr>
          </a:p>
          <a:p>
            <a:pPr marL="3738245" indent="-457200">
              <a:buFont typeface="Wingdings"/>
              <a:buChar char=""/>
              <a:tabLst>
                <a:tab pos="3738245" algn="l"/>
              </a:tabLst>
            </a:pPr>
            <a:r>
              <a:rPr sz="3200" spc="-145" dirty="0">
                <a:solidFill>
                  <a:srgbClr val="D50E23"/>
                </a:solidFill>
                <a:latin typeface="Arial"/>
                <a:cs typeface="Arial"/>
              </a:rPr>
              <a:t>Funcionalidade</a:t>
            </a:r>
            <a:endParaRPr sz="3200" dirty="0">
              <a:latin typeface="Arial"/>
              <a:cs typeface="Arial"/>
            </a:endParaRPr>
          </a:p>
          <a:p>
            <a:pPr marL="3738245" indent="-457200">
              <a:buFont typeface="Wingdings"/>
              <a:buChar char=""/>
              <a:tabLst>
                <a:tab pos="3738245" algn="l"/>
              </a:tabLst>
            </a:pPr>
            <a:r>
              <a:rPr sz="3200" spc="-140" dirty="0">
                <a:solidFill>
                  <a:srgbClr val="D50E23"/>
                </a:solidFill>
                <a:latin typeface="Arial"/>
                <a:cs typeface="Arial"/>
              </a:rPr>
              <a:t>Conectividade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53624DC-E5C5-4A50-9C51-4E57E02B7A93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0D8535C4-F1E5-43D8-9015-6BD5902A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62000" y="1421414"/>
            <a:ext cx="22307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105" dirty="0">
                <a:solidFill>
                  <a:srgbClr val="C00000"/>
                </a:solidFill>
                <a:latin typeface="Arial"/>
                <a:cs typeface="Arial"/>
              </a:rPr>
              <a:t>Portabilidade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3735" y="1982178"/>
            <a:ext cx="10959638" cy="1490793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41300">
              <a:spcBef>
                <a:spcPts val="965"/>
              </a:spcBef>
            </a:pPr>
            <a:r>
              <a:rPr lang="pt-BR" sz="2800" spc="-80" dirty="0">
                <a:latin typeface="Arial"/>
                <a:cs typeface="Arial"/>
              </a:rPr>
              <a:t>É definida como	a capacidade de ser facilmente </a:t>
            </a:r>
            <a:r>
              <a:rPr sz="2800" spc="-80" dirty="0" err="1">
                <a:latin typeface="Arial"/>
                <a:cs typeface="Arial"/>
              </a:rPr>
              <a:t>transportável</a:t>
            </a:r>
            <a:r>
              <a:rPr sz="2800" spc="-80" dirty="0">
                <a:latin typeface="Arial"/>
                <a:cs typeface="Arial"/>
              </a:rPr>
              <a:t>;</a:t>
            </a:r>
            <a:endParaRPr sz="2800" dirty="0">
              <a:latin typeface="Arial"/>
              <a:cs typeface="Arial"/>
            </a:endParaRPr>
          </a:p>
          <a:p>
            <a:pPr marL="241300" marR="5080" indent="-228600" algn="just">
              <a:lnSpc>
                <a:spcPts val="3020"/>
              </a:lnSpc>
              <a:spcBef>
                <a:spcPts val="1250"/>
              </a:spcBef>
              <a:buChar char="•"/>
              <a:tabLst>
                <a:tab pos="241300" algn="l"/>
              </a:tabLst>
            </a:pPr>
            <a:r>
              <a:rPr sz="2800" spc="-55" dirty="0">
                <a:latin typeface="Arial"/>
                <a:cs typeface="Arial"/>
              </a:rPr>
              <a:t>“Hoje </a:t>
            </a:r>
            <a:r>
              <a:rPr sz="2800" spc="-135" dirty="0">
                <a:latin typeface="Arial"/>
                <a:cs typeface="Arial"/>
              </a:rPr>
              <a:t>em </a:t>
            </a:r>
            <a:r>
              <a:rPr sz="2800" spc="-85" dirty="0">
                <a:latin typeface="Arial"/>
                <a:cs typeface="Arial"/>
              </a:rPr>
              <a:t>dia”, </a:t>
            </a:r>
            <a:r>
              <a:rPr sz="2800" spc="-145" dirty="0">
                <a:latin typeface="Arial"/>
                <a:cs typeface="Arial"/>
              </a:rPr>
              <a:t>para </a:t>
            </a:r>
            <a:r>
              <a:rPr sz="2800" spc="-150" dirty="0">
                <a:latin typeface="Arial"/>
                <a:cs typeface="Arial"/>
              </a:rPr>
              <a:t>ser </a:t>
            </a:r>
            <a:r>
              <a:rPr sz="2800" spc="-125" dirty="0">
                <a:latin typeface="Arial"/>
                <a:cs typeface="Arial"/>
              </a:rPr>
              <a:t>considerado </a:t>
            </a:r>
            <a:r>
              <a:rPr sz="2800" spc="-20" dirty="0">
                <a:latin typeface="Arial"/>
                <a:cs typeface="Arial"/>
              </a:rPr>
              <a:t>portátil, </a:t>
            </a:r>
            <a:r>
              <a:rPr sz="2800" spc="-85" dirty="0">
                <a:latin typeface="Arial"/>
                <a:cs typeface="Arial"/>
              </a:rPr>
              <a:t>o  dispositivo </a:t>
            </a:r>
            <a:r>
              <a:rPr sz="2800" spc="-105" dirty="0">
                <a:latin typeface="Arial"/>
                <a:cs typeface="Arial"/>
              </a:rPr>
              <a:t>móvel </a:t>
            </a:r>
            <a:r>
              <a:rPr sz="2800" spc="-155" dirty="0">
                <a:latin typeface="Arial"/>
                <a:cs typeface="Arial"/>
              </a:rPr>
              <a:t>deve </a:t>
            </a:r>
            <a:r>
              <a:rPr sz="2800" spc="-145" dirty="0">
                <a:latin typeface="Arial"/>
                <a:cs typeface="Arial"/>
              </a:rPr>
              <a:t>ser </a:t>
            </a:r>
            <a:r>
              <a:rPr sz="2800" spc="-85" dirty="0">
                <a:latin typeface="Arial"/>
                <a:cs typeface="Arial"/>
              </a:rPr>
              <a:t>transportável facilmente </a:t>
            </a:r>
            <a:r>
              <a:rPr sz="2800" spc="-160" dirty="0">
                <a:latin typeface="Arial"/>
                <a:cs typeface="Arial"/>
              </a:rPr>
              <a:t>na  </a:t>
            </a:r>
            <a:r>
              <a:rPr sz="2800" spc="-110" dirty="0">
                <a:latin typeface="Arial"/>
                <a:cs typeface="Arial"/>
              </a:rPr>
              <a:t>mão;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235" dirty="0">
                <a:solidFill>
                  <a:schemeClr val="tx1"/>
                </a:solidFill>
              </a:rPr>
              <a:t>Características </a:t>
            </a:r>
            <a:r>
              <a:rPr sz="3600" spc="-100" dirty="0">
                <a:solidFill>
                  <a:schemeClr val="tx1"/>
                </a:solidFill>
              </a:rPr>
              <a:t>dos </a:t>
            </a:r>
            <a:r>
              <a:rPr sz="3600" spc="-165" dirty="0">
                <a:solidFill>
                  <a:schemeClr val="tx1"/>
                </a:solidFill>
              </a:rPr>
              <a:t>Dispositivos</a:t>
            </a:r>
            <a:r>
              <a:rPr sz="3600" spc="-710" dirty="0">
                <a:solidFill>
                  <a:schemeClr val="tx1"/>
                </a:solidFill>
              </a:rPr>
              <a:t> </a:t>
            </a:r>
            <a:r>
              <a:rPr sz="3600" spc="-70" dirty="0">
                <a:solidFill>
                  <a:schemeClr val="tx1"/>
                </a:solidFill>
              </a:rPr>
              <a:t>Móveis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89960" y="4207764"/>
            <a:ext cx="4652772" cy="2491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16D8FF3B-1A58-4661-8629-95A6BF9FA253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62000" y="1336411"/>
            <a:ext cx="10591800" cy="2891946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spcBef>
                <a:spcPts val="1115"/>
              </a:spcBef>
            </a:pPr>
            <a:r>
              <a:rPr sz="3200" spc="-105" dirty="0">
                <a:solidFill>
                  <a:srgbClr val="C00000"/>
                </a:solidFill>
                <a:latin typeface="Arial"/>
                <a:cs typeface="Arial"/>
              </a:rPr>
              <a:t>Portabilidade</a:t>
            </a:r>
            <a:endParaRPr sz="3200" dirty="0">
              <a:latin typeface="Arial"/>
              <a:cs typeface="Arial"/>
            </a:endParaRPr>
          </a:p>
          <a:p>
            <a:pPr marL="463550" marR="5080" indent="-228600" algn="just">
              <a:lnSpc>
                <a:spcPct val="90000"/>
              </a:lnSpc>
              <a:spcBef>
                <a:spcPts val="1215"/>
              </a:spcBef>
              <a:buChar char="•"/>
              <a:tabLst>
                <a:tab pos="464184" algn="l"/>
              </a:tabLst>
            </a:pPr>
            <a:r>
              <a:rPr sz="2800" spc="-190" dirty="0">
                <a:latin typeface="Arial"/>
                <a:cs typeface="Arial"/>
              </a:rPr>
              <a:t>Lançado </a:t>
            </a:r>
            <a:r>
              <a:rPr sz="2800" spc="-85" dirty="0">
                <a:latin typeface="Arial"/>
                <a:cs typeface="Arial"/>
              </a:rPr>
              <a:t>no início </a:t>
            </a:r>
            <a:r>
              <a:rPr sz="2800" spc="-160" dirty="0">
                <a:latin typeface="Arial"/>
                <a:cs typeface="Arial"/>
              </a:rPr>
              <a:t>da </a:t>
            </a:r>
            <a:r>
              <a:rPr sz="2800" spc="-175" dirty="0">
                <a:latin typeface="Arial"/>
                <a:cs typeface="Arial"/>
              </a:rPr>
              <a:t>década </a:t>
            </a:r>
            <a:r>
              <a:rPr sz="2800" spc="-125" dirty="0">
                <a:latin typeface="Arial"/>
                <a:cs typeface="Arial"/>
              </a:rPr>
              <a:t>de 80, </a:t>
            </a:r>
            <a:r>
              <a:rPr sz="2800" spc="-85" dirty="0">
                <a:latin typeface="Arial"/>
                <a:cs typeface="Arial"/>
              </a:rPr>
              <a:t>o </a:t>
            </a:r>
            <a:r>
              <a:rPr sz="2800" spc="-120" dirty="0">
                <a:latin typeface="Arial"/>
                <a:cs typeface="Arial"/>
              </a:rPr>
              <a:t>IBM </a:t>
            </a:r>
            <a:r>
              <a:rPr sz="2800" spc="-110" dirty="0">
                <a:latin typeface="Arial"/>
                <a:cs typeface="Arial"/>
              </a:rPr>
              <a:t>Portable </a:t>
            </a:r>
            <a:r>
              <a:rPr sz="2800" spc="-484" dirty="0">
                <a:latin typeface="Arial"/>
                <a:cs typeface="Arial"/>
              </a:rPr>
              <a:t>PC  </a:t>
            </a:r>
            <a:r>
              <a:rPr sz="2800" spc="-140" dirty="0">
                <a:latin typeface="Arial"/>
                <a:cs typeface="Arial"/>
              </a:rPr>
              <a:t>5155 era </a:t>
            </a:r>
            <a:r>
              <a:rPr sz="2800" spc="-125" dirty="0">
                <a:latin typeface="Arial"/>
                <a:cs typeface="Arial"/>
              </a:rPr>
              <a:t>considerado </a:t>
            </a:r>
            <a:r>
              <a:rPr sz="2800" spc="-100" dirty="0">
                <a:latin typeface="Arial"/>
                <a:cs typeface="Arial"/>
              </a:rPr>
              <a:t>um </a:t>
            </a:r>
            <a:r>
              <a:rPr sz="2800" spc="-85" dirty="0">
                <a:latin typeface="Arial"/>
                <a:cs typeface="Arial"/>
              </a:rPr>
              <a:t>computador completo </a:t>
            </a:r>
            <a:r>
              <a:rPr sz="2800" spc="-145" dirty="0">
                <a:latin typeface="Arial"/>
                <a:cs typeface="Arial"/>
              </a:rPr>
              <a:t>para  </a:t>
            </a:r>
            <a:r>
              <a:rPr sz="2800" spc="-220" dirty="0">
                <a:latin typeface="Arial"/>
                <a:cs typeface="Arial"/>
              </a:rPr>
              <a:t>a </a:t>
            </a:r>
            <a:r>
              <a:rPr sz="2800" spc="-140" dirty="0">
                <a:latin typeface="Arial"/>
                <a:cs typeface="Arial"/>
              </a:rPr>
              <a:t>época: </a:t>
            </a:r>
            <a:r>
              <a:rPr sz="2800" spc="-50" dirty="0">
                <a:latin typeface="Arial"/>
                <a:cs typeface="Arial"/>
              </a:rPr>
              <a:t>tinha </a:t>
            </a:r>
            <a:r>
              <a:rPr sz="2800" spc="-140" dirty="0">
                <a:latin typeface="Arial"/>
                <a:cs typeface="Arial"/>
              </a:rPr>
              <a:t>uma </a:t>
            </a:r>
            <a:r>
              <a:rPr sz="2800" spc="-65" dirty="0">
                <a:latin typeface="Arial"/>
                <a:cs typeface="Arial"/>
              </a:rPr>
              <a:t>tela </a:t>
            </a:r>
            <a:r>
              <a:rPr sz="2800" spc="-135" dirty="0">
                <a:latin typeface="Arial"/>
                <a:cs typeface="Arial"/>
              </a:rPr>
              <a:t>de </a:t>
            </a:r>
            <a:r>
              <a:rPr sz="2800" spc="-140" dirty="0">
                <a:latin typeface="Arial"/>
                <a:cs typeface="Arial"/>
              </a:rPr>
              <a:t>9 </a:t>
            </a:r>
            <a:r>
              <a:rPr sz="2800" spc="-165" dirty="0">
                <a:latin typeface="Arial"/>
                <a:cs typeface="Arial"/>
              </a:rPr>
              <a:t>polegadas </a:t>
            </a:r>
            <a:r>
              <a:rPr sz="2800" spc="-135" dirty="0">
                <a:latin typeface="Arial"/>
                <a:cs typeface="Arial"/>
              </a:rPr>
              <a:t>de </a:t>
            </a:r>
            <a:r>
              <a:rPr sz="2800" spc="-120" dirty="0">
                <a:latin typeface="Arial"/>
                <a:cs typeface="Arial"/>
              </a:rPr>
              <a:t>âmbar </a:t>
            </a:r>
            <a:r>
              <a:rPr sz="2800" spc="-155" dirty="0">
                <a:latin typeface="Arial"/>
                <a:cs typeface="Arial"/>
              </a:rPr>
              <a:t>(a  </a:t>
            </a:r>
            <a:r>
              <a:rPr sz="2800" spc="-60" dirty="0">
                <a:latin typeface="Arial"/>
                <a:cs typeface="Arial"/>
              </a:rPr>
              <a:t>tela </a:t>
            </a:r>
            <a:r>
              <a:rPr sz="2800" spc="-140" dirty="0">
                <a:latin typeface="Arial"/>
                <a:cs typeface="Arial"/>
              </a:rPr>
              <a:t>era </a:t>
            </a:r>
            <a:r>
              <a:rPr sz="2800" spc="-85" dirty="0">
                <a:latin typeface="Arial"/>
                <a:cs typeface="Arial"/>
              </a:rPr>
              <a:t>meio </a:t>
            </a:r>
            <a:r>
              <a:rPr sz="2800" spc="-130" dirty="0">
                <a:latin typeface="Arial"/>
                <a:cs typeface="Arial"/>
              </a:rPr>
              <a:t>avermelhada) </a:t>
            </a:r>
            <a:r>
              <a:rPr sz="2800" spc="-170" dirty="0">
                <a:latin typeface="Arial"/>
                <a:cs typeface="Arial"/>
              </a:rPr>
              <a:t>e </a:t>
            </a:r>
            <a:r>
              <a:rPr sz="2800" spc="-80" dirty="0">
                <a:latin typeface="Arial"/>
                <a:cs typeface="Arial"/>
              </a:rPr>
              <a:t>drive </a:t>
            </a:r>
            <a:r>
              <a:rPr sz="2800" spc="-140" dirty="0">
                <a:latin typeface="Arial"/>
                <a:cs typeface="Arial"/>
              </a:rPr>
              <a:t>para</a:t>
            </a:r>
            <a:r>
              <a:rPr sz="2800" spc="-330" dirty="0">
                <a:latin typeface="Arial"/>
                <a:cs typeface="Arial"/>
              </a:rPr>
              <a:t> </a:t>
            </a:r>
            <a:r>
              <a:rPr sz="2800" spc="-95" dirty="0">
                <a:latin typeface="Arial"/>
                <a:cs typeface="Arial"/>
              </a:rPr>
              <a:t>disquete;</a:t>
            </a:r>
            <a:endParaRPr sz="2800" dirty="0">
              <a:latin typeface="Arial"/>
              <a:cs typeface="Arial"/>
            </a:endParaRPr>
          </a:p>
          <a:p>
            <a:pPr marL="463550" marR="6350" indent="-228600" algn="just">
              <a:lnSpc>
                <a:spcPts val="3020"/>
              </a:lnSpc>
              <a:spcBef>
                <a:spcPts val="1250"/>
              </a:spcBef>
              <a:buChar char="•"/>
              <a:tabLst>
                <a:tab pos="464184" algn="l"/>
              </a:tabLst>
            </a:pPr>
            <a:r>
              <a:rPr sz="2800" spc="-305" dirty="0">
                <a:latin typeface="Arial"/>
                <a:cs typeface="Arial"/>
              </a:rPr>
              <a:t>Em </a:t>
            </a:r>
            <a:r>
              <a:rPr sz="2800" spc="-5" dirty="0">
                <a:latin typeface="Arial"/>
                <a:cs typeface="Arial"/>
              </a:rPr>
              <a:t>trinta </a:t>
            </a:r>
            <a:r>
              <a:rPr sz="2800" spc="-160" dirty="0">
                <a:latin typeface="Arial"/>
                <a:cs typeface="Arial"/>
              </a:rPr>
              <a:t>anos, </a:t>
            </a:r>
            <a:r>
              <a:rPr sz="2800" spc="-165" dirty="0">
                <a:latin typeface="Arial"/>
                <a:cs typeface="Arial"/>
              </a:rPr>
              <a:t>peso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85" dirty="0">
                <a:latin typeface="Arial"/>
                <a:cs typeface="Arial"/>
              </a:rPr>
              <a:t>computador </a:t>
            </a:r>
            <a:r>
              <a:rPr sz="2800" spc="-10" dirty="0">
                <a:latin typeface="Arial"/>
                <a:cs typeface="Arial"/>
              </a:rPr>
              <a:t>portátil </a:t>
            </a:r>
            <a:r>
              <a:rPr sz="2800" spc="-185" dirty="0">
                <a:latin typeface="Arial"/>
                <a:cs typeface="Arial"/>
              </a:rPr>
              <a:t>passou  </a:t>
            </a:r>
            <a:r>
              <a:rPr sz="2800" spc="-135" dirty="0">
                <a:latin typeface="Arial"/>
                <a:cs typeface="Arial"/>
              </a:rPr>
              <a:t>de </a:t>
            </a:r>
            <a:r>
              <a:rPr sz="2800" spc="-170" dirty="0">
                <a:latin typeface="Arial"/>
                <a:cs typeface="Arial"/>
              </a:rPr>
              <a:t>13kg </a:t>
            </a:r>
            <a:r>
              <a:rPr sz="2800" spc="-114" dirty="0">
                <a:latin typeface="Arial"/>
                <a:cs typeface="Arial"/>
              </a:rPr>
              <a:t>pra </a:t>
            </a:r>
            <a:r>
              <a:rPr sz="2800" spc="-140" dirty="0">
                <a:latin typeface="Arial"/>
                <a:cs typeface="Arial"/>
              </a:rPr>
              <a:t>1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kg;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53027" y="4625338"/>
            <a:ext cx="5010912" cy="2232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5052" y="4817364"/>
            <a:ext cx="4626863" cy="18836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03232F9-C83B-4047-8CCC-8AF24E88B404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322EA8F3-F66C-4C0A-B806-BD4E18350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68B2FAD-7439-479D-84E0-9A110B98AF9F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98454" y="1298375"/>
            <a:ext cx="8385175" cy="63543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spcBef>
                <a:spcPts val="1115"/>
              </a:spcBef>
            </a:pPr>
            <a:r>
              <a:rPr sz="3200" spc="-105" dirty="0" err="1">
                <a:solidFill>
                  <a:srgbClr val="C00000"/>
                </a:solidFill>
                <a:latin typeface="Arial"/>
                <a:cs typeface="Arial"/>
              </a:rPr>
              <a:t>Portabilidade</a:t>
            </a:r>
            <a:endParaRPr lang="pt-BR"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7523" y="4829554"/>
            <a:ext cx="7748016" cy="1923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4014" y="4886178"/>
            <a:ext cx="7363968" cy="1539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7200" y="1958286"/>
            <a:ext cx="11277600" cy="2406428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41300">
              <a:spcBef>
                <a:spcPts val="965"/>
              </a:spcBef>
            </a:pPr>
            <a:r>
              <a:rPr lang="pt-BR" sz="2800" spc="-90" dirty="0">
                <a:latin typeface="Arial"/>
                <a:cs typeface="Arial"/>
              </a:rPr>
              <a:t>Hoje, dispositivos que são muitas vezes mais rápidos, menores e mais poderoso que aqueles equipamentos antigos e podem ser transportados confortavelmente na palma da sua mão;</a:t>
            </a:r>
          </a:p>
          <a:p>
            <a:pPr marL="241300">
              <a:spcBef>
                <a:spcPts val="965"/>
              </a:spcBef>
            </a:pPr>
            <a:r>
              <a:rPr lang="pt-BR" sz="2800" spc="-90" dirty="0">
                <a:latin typeface="Arial"/>
                <a:cs typeface="Arial"/>
              </a:rPr>
              <a:t>Existem dois dos fatores mais importantes que afetam  a portabilidade de um dispositivo móvel: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7F0E824F-6AC8-4310-8861-9E67BDEA15FB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88E9747E-6066-4C4B-A8E1-C99182ABB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480C1103-B801-4678-893A-96B775C86F54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14401" y="1321309"/>
            <a:ext cx="10658972" cy="2410788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spcBef>
                <a:spcPts val="1235"/>
              </a:spcBef>
            </a:pPr>
            <a:r>
              <a:rPr sz="3200" spc="-105" dirty="0">
                <a:solidFill>
                  <a:srgbClr val="C00000"/>
                </a:solidFill>
                <a:latin typeface="Arial"/>
                <a:cs typeface="Arial"/>
              </a:rPr>
              <a:t>Portabilidade</a:t>
            </a:r>
            <a:endParaRPr sz="3200" dirty="0">
              <a:latin typeface="Arial"/>
              <a:cs typeface="Arial"/>
            </a:endParaRPr>
          </a:p>
          <a:p>
            <a:pPr marL="463550" marR="7620" indent="-228600" algn="just">
              <a:lnSpc>
                <a:spcPts val="2810"/>
              </a:lnSpc>
              <a:spcBef>
                <a:spcPts val="1275"/>
              </a:spcBef>
              <a:buChar char="•"/>
              <a:tabLst>
                <a:tab pos="464184" algn="l"/>
              </a:tabLst>
            </a:pPr>
            <a:r>
              <a:rPr sz="2600" spc="-220" dirty="0">
                <a:latin typeface="Arial"/>
                <a:cs typeface="Arial"/>
              </a:rPr>
              <a:t>Talvez </a:t>
            </a:r>
            <a:r>
              <a:rPr sz="2600" spc="-55" dirty="0">
                <a:latin typeface="Arial"/>
                <a:cs typeface="Arial"/>
              </a:rPr>
              <a:t>futuramente </a:t>
            </a:r>
            <a:r>
              <a:rPr sz="2600" spc="-155" dirty="0">
                <a:latin typeface="Arial"/>
                <a:cs typeface="Arial"/>
              </a:rPr>
              <a:t>acessórios </a:t>
            </a:r>
            <a:r>
              <a:rPr sz="2600" spc="-110" dirty="0">
                <a:latin typeface="Arial"/>
                <a:cs typeface="Arial"/>
              </a:rPr>
              <a:t>ainda </a:t>
            </a:r>
            <a:r>
              <a:rPr sz="2600" spc="-140" dirty="0">
                <a:latin typeface="Arial"/>
                <a:cs typeface="Arial"/>
              </a:rPr>
              <a:t>mais </a:t>
            </a:r>
            <a:r>
              <a:rPr sz="2600" spc="-155" dirty="0">
                <a:latin typeface="Arial"/>
                <a:cs typeface="Arial"/>
              </a:rPr>
              <a:t>leves </a:t>
            </a:r>
            <a:r>
              <a:rPr sz="2600" spc="-135" dirty="0">
                <a:latin typeface="Arial"/>
                <a:cs typeface="Arial"/>
              </a:rPr>
              <a:t>venham </a:t>
            </a:r>
            <a:r>
              <a:rPr sz="2600" spc="-200" dirty="0">
                <a:latin typeface="Arial"/>
                <a:cs typeface="Arial"/>
              </a:rPr>
              <a:t>a  </a:t>
            </a:r>
            <a:r>
              <a:rPr sz="2600" spc="-135" dirty="0">
                <a:latin typeface="Arial"/>
                <a:cs typeface="Arial"/>
              </a:rPr>
              <a:t>ser</a:t>
            </a:r>
            <a:r>
              <a:rPr sz="2600" spc="-145" dirty="0">
                <a:latin typeface="Arial"/>
                <a:cs typeface="Arial"/>
              </a:rPr>
              <a:t> </a:t>
            </a:r>
            <a:r>
              <a:rPr sz="2600" spc="-100" dirty="0">
                <a:latin typeface="Arial"/>
                <a:cs typeface="Arial"/>
              </a:rPr>
              <a:t>fabricados;</a:t>
            </a:r>
            <a:endParaRPr sz="2600" dirty="0">
              <a:latin typeface="Arial"/>
              <a:cs typeface="Arial"/>
            </a:endParaRPr>
          </a:p>
          <a:p>
            <a:pPr marL="463550" marR="5080" indent="-228600" algn="just">
              <a:lnSpc>
                <a:spcPct val="90000"/>
              </a:lnSpc>
              <a:spcBef>
                <a:spcPts val="1155"/>
              </a:spcBef>
              <a:buChar char="•"/>
              <a:tabLst>
                <a:tab pos="464184" algn="l"/>
              </a:tabLst>
            </a:pPr>
            <a:r>
              <a:rPr sz="2600" spc="-140" dirty="0">
                <a:latin typeface="Arial"/>
                <a:cs typeface="Arial"/>
              </a:rPr>
              <a:t>Lembre-se: </a:t>
            </a:r>
            <a:r>
              <a:rPr sz="2600" spc="-114" dirty="0">
                <a:latin typeface="Arial"/>
                <a:cs typeface="Arial"/>
              </a:rPr>
              <a:t>Dispositivos</a:t>
            </a:r>
            <a:r>
              <a:rPr sz="2600" spc="490" dirty="0">
                <a:latin typeface="Arial"/>
                <a:cs typeface="Arial"/>
              </a:rPr>
              <a:t> </a:t>
            </a:r>
            <a:r>
              <a:rPr sz="2600" spc="-125" dirty="0">
                <a:latin typeface="Arial"/>
                <a:cs typeface="Arial"/>
              </a:rPr>
              <a:t>móveis </a:t>
            </a:r>
            <a:r>
              <a:rPr sz="2600" spc="-145" dirty="0">
                <a:latin typeface="Arial"/>
                <a:cs typeface="Arial"/>
              </a:rPr>
              <a:t>exigem </a:t>
            </a:r>
            <a:r>
              <a:rPr sz="2600" spc="-100" dirty="0">
                <a:latin typeface="Arial"/>
                <a:cs typeface="Arial"/>
              </a:rPr>
              <a:t>alimentação,  </a:t>
            </a:r>
            <a:r>
              <a:rPr sz="2600" spc="-95" dirty="0">
                <a:latin typeface="Arial"/>
                <a:cs typeface="Arial"/>
              </a:rPr>
              <a:t>conectividade </a:t>
            </a:r>
            <a:r>
              <a:rPr sz="2600" spc="-155" dirty="0">
                <a:latin typeface="Arial"/>
                <a:cs typeface="Arial"/>
              </a:rPr>
              <a:t>e </a:t>
            </a:r>
            <a:r>
              <a:rPr sz="2600" spc="-160" dirty="0">
                <a:latin typeface="Arial"/>
                <a:cs typeface="Arial"/>
              </a:rPr>
              <a:t>acessórios </a:t>
            </a:r>
            <a:r>
              <a:rPr sz="2600" spc="-125" dirty="0">
                <a:latin typeface="Arial"/>
                <a:cs typeface="Arial"/>
              </a:rPr>
              <a:t>para </a:t>
            </a:r>
            <a:r>
              <a:rPr sz="2600" spc="-70" dirty="0">
                <a:latin typeface="Arial"/>
                <a:cs typeface="Arial"/>
              </a:rPr>
              <a:t>funcionar </a:t>
            </a:r>
            <a:r>
              <a:rPr sz="2600" spc="-120" dirty="0">
                <a:latin typeface="Arial"/>
                <a:cs typeface="Arial"/>
              </a:rPr>
              <a:t>de </a:t>
            </a:r>
            <a:r>
              <a:rPr sz="2600" spc="-65" dirty="0">
                <a:latin typeface="Arial"/>
                <a:cs typeface="Arial"/>
              </a:rPr>
              <a:t>forma </a:t>
            </a:r>
            <a:r>
              <a:rPr sz="2600" spc="-75" dirty="0">
                <a:latin typeface="Arial"/>
                <a:cs typeface="Arial"/>
              </a:rPr>
              <a:t>ideal;  </a:t>
            </a:r>
            <a:r>
              <a:rPr sz="2600" spc="-465" dirty="0">
                <a:latin typeface="Arial"/>
                <a:cs typeface="Arial"/>
              </a:rPr>
              <a:t>E </a:t>
            </a:r>
            <a:r>
              <a:rPr sz="2600" spc="-120" dirty="0">
                <a:latin typeface="Arial"/>
                <a:cs typeface="Arial"/>
              </a:rPr>
              <a:t>de </a:t>
            </a:r>
            <a:r>
              <a:rPr sz="2600" spc="-110" dirty="0">
                <a:latin typeface="Arial"/>
                <a:cs typeface="Arial"/>
              </a:rPr>
              <a:t>que </a:t>
            </a:r>
            <a:r>
              <a:rPr sz="2600" spc="-240" dirty="0">
                <a:latin typeface="Arial"/>
                <a:cs typeface="Arial"/>
              </a:rPr>
              <a:t>esses </a:t>
            </a:r>
            <a:r>
              <a:rPr sz="2600" spc="-80" dirty="0">
                <a:latin typeface="Arial"/>
                <a:cs typeface="Arial"/>
              </a:rPr>
              <a:t>itens </a:t>
            </a:r>
            <a:r>
              <a:rPr sz="2600" spc="-85" dirty="0">
                <a:latin typeface="Arial"/>
                <a:cs typeface="Arial"/>
              </a:rPr>
              <a:t>também </a:t>
            </a:r>
            <a:r>
              <a:rPr sz="2600" spc="-45" dirty="0">
                <a:latin typeface="Arial"/>
                <a:cs typeface="Arial"/>
              </a:rPr>
              <a:t>têm </a:t>
            </a:r>
            <a:r>
              <a:rPr sz="2600" spc="-85" dirty="0">
                <a:latin typeface="Arial"/>
                <a:cs typeface="Arial"/>
              </a:rPr>
              <a:t>um tamanho </a:t>
            </a:r>
            <a:r>
              <a:rPr sz="2600" spc="-155" dirty="0">
                <a:latin typeface="Arial"/>
                <a:cs typeface="Arial"/>
              </a:rPr>
              <a:t>e </a:t>
            </a:r>
            <a:r>
              <a:rPr sz="2600" spc="-90" dirty="0">
                <a:latin typeface="Arial"/>
                <a:cs typeface="Arial"/>
              </a:rPr>
              <a:t>um </a:t>
            </a:r>
            <a:r>
              <a:rPr sz="2600" spc="-155" dirty="0">
                <a:latin typeface="Arial"/>
                <a:cs typeface="Arial"/>
              </a:rPr>
              <a:t>peso  </a:t>
            </a:r>
            <a:r>
              <a:rPr sz="2600" spc="-200" dirty="0">
                <a:latin typeface="Arial"/>
                <a:cs typeface="Arial"/>
              </a:rPr>
              <a:t>a </a:t>
            </a:r>
            <a:r>
              <a:rPr sz="2600" spc="-135" dirty="0">
                <a:latin typeface="Arial"/>
                <a:cs typeface="Arial"/>
              </a:rPr>
              <a:t>serem</a:t>
            </a:r>
            <a:r>
              <a:rPr sz="2600" spc="-105" dirty="0">
                <a:latin typeface="Arial"/>
                <a:cs typeface="Arial"/>
              </a:rPr>
              <a:t> </a:t>
            </a:r>
            <a:r>
              <a:rPr sz="2600" spc="-125" dirty="0">
                <a:latin typeface="Arial"/>
                <a:cs typeface="Arial"/>
              </a:rPr>
              <a:t>considerados.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17691" y="4044694"/>
            <a:ext cx="3768852" cy="2813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E638521-5800-45AE-BAB6-BC879F7D9D76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7D627EFD-2648-4BCB-A961-D65E78E71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48074A8-B7A7-4BBD-96F4-67DF784B7F9D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295400" y="1483132"/>
            <a:ext cx="9924627" cy="2494914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37160">
              <a:spcBef>
                <a:spcPts val="1115"/>
              </a:spcBef>
            </a:pPr>
            <a:r>
              <a:rPr sz="3200" spc="-140" dirty="0">
                <a:solidFill>
                  <a:srgbClr val="C00000"/>
                </a:solidFill>
              </a:rPr>
              <a:t>Usabilidade</a:t>
            </a:r>
          </a:p>
          <a:p>
            <a:pPr marL="588010" marR="6985" indent="-228600">
              <a:lnSpc>
                <a:spcPts val="3020"/>
              </a:lnSpc>
              <a:spcBef>
                <a:spcPts val="1265"/>
              </a:spcBef>
              <a:buChar char="•"/>
              <a:tabLst>
                <a:tab pos="588645" algn="l"/>
              </a:tabLst>
            </a:pPr>
            <a:r>
              <a:rPr sz="2800" spc="-165" dirty="0">
                <a:solidFill>
                  <a:schemeClr val="tx1"/>
                </a:solidFill>
              </a:rPr>
              <a:t>Um </a:t>
            </a:r>
            <a:r>
              <a:rPr sz="2800" spc="-85" dirty="0">
                <a:solidFill>
                  <a:schemeClr val="tx1"/>
                </a:solidFill>
              </a:rPr>
              <a:t>dispositivo </a:t>
            </a:r>
            <a:r>
              <a:rPr sz="2800" spc="-105" dirty="0">
                <a:solidFill>
                  <a:schemeClr val="tx1"/>
                </a:solidFill>
              </a:rPr>
              <a:t>móvel </a:t>
            </a:r>
            <a:r>
              <a:rPr sz="2800" spc="-155" dirty="0">
                <a:solidFill>
                  <a:schemeClr val="tx1"/>
                </a:solidFill>
              </a:rPr>
              <a:t>deve </a:t>
            </a:r>
            <a:r>
              <a:rPr sz="2800" spc="-150" dirty="0">
                <a:solidFill>
                  <a:schemeClr val="tx1"/>
                </a:solidFill>
              </a:rPr>
              <a:t>ser </a:t>
            </a:r>
            <a:r>
              <a:rPr sz="2800" spc="-85" dirty="0">
                <a:solidFill>
                  <a:schemeClr val="tx1"/>
                </a:solidFill>
              </a:rPr>
              <a:t>utilizável </a:t>
            </a:r>
            <a:r>
              <a:rPr sz="2800" spc="-50" dirty="0">
                <a:solidFill>
                  <a:schemeClr val="tx1"/>
                </a:solidFill>
              </a:rPr>
              <a:t>por </a:t>
            </a:r>
            <a:r>
              <a:rPr sz="2800" spc="-60" dirty="0">
                <a:solidFill>
                  <a:schemeClr val="tx1"/>
                </a:solidFill>
              </a:rPr>
              <a:t>tipos </a:t>
            </a:r>
            <a:r>
              <a:rPr sz="2800" spc="-135" dirty="0">
                <a:solidFill>
                  <a:schemeClr val="tx1"/>
                </a:solidFill>
              </a:rPr>
              <a:t>de  </a:t>
            </a:r>
            <a:r>
              <a:rPr sz="2800" spc="-215" dirty="0">
                <a:solidFill>
                  <a:schemeClr val="tx1"/>
                </a:solidFill>
              </a:rPr>
              <a:t>pessoas </a:t>
            </a:r>
            <a:r>
              <a:rPr sz="2800" spc="-90" dirty="0">
                <a:solidFill>
                  <a:schemeClr val="tx1"/>
                </a:solidFill>
              </a:rPr>
              <a:t>diferentes </a:t>
            </a:r>
            <a:r>
              <a:rPr sz="2800" spc="-135" dirty="0">
                <a:solidFill>
                  <a:schemeClr val="tx1"/>
                </a:solidFill>
              </a:rPr>
              <a:t>em </a:t>
            </a:r>
            <a:r>
              <a:rPr sz="2800" spc="-145" dirty="0">
                <a:solidFill>
                  <a:schemeClr val="tx1"/>
                </a:solidFill>
              </a:rPr>
              <a:t>diversos</a:t>
            </a:r>
            <a:r>
              <a:rPr sz="2800" spc="-70" dirty="0">
                <a:solidFill>
                  <a:schemeClr val="tx1"/>
                </a:solidFill>
              </a:rPr>
              <a:t> </a:t>
            </a:r>
            <a:r>
              <a:rPr sz="2800" spc="-110" dirty="0">
                <a:solidFill>
                  <a:schemeClr val="tx1"/>
                </a:solidFill>
              </a:rPr>
              <a:t>ambientes;</a:t>
            </a:r>
            <a:endParaRPr sz="2800" dirty="0">
              <a:solidFill>
                <a:schemeClr val="tx1"/>
              </a:solidFill>
            </a:endParaRPr>
          </a:p>
          <a:p>
            <a:pPr marL="588010" marR="5080" indent="-228600">
              <a:lnSpc>
                <a:spcPts val="3020"/>
              </a:lnSpc>
              <a:spcBef>
                <a:spcPts val="1210"/>
              </a:spcBef>
              <a:buChar char="•"/>
              <a:tabLst>
                <a:tab pos="588645" algn="l"/>
                <a:tab pos="955675" algn="l"/>
                <a:tab pos="2807335" algn="l"/>
                <a:tab pos="3331845" algn="l"/>
                <a:tab pos="3964304" algn="l"/>
                <a:tab pos="5674360" algn="l"/>
                <a:tab pos="7113270" algn="l"/>
                <a:tab pos="7637780" algn="l"/>
              </a:tabLst>
            </a:pPr>
            <a:r>
              <a:rPr sz="2800" spc="-250" dirty="0">
                <a:solidFill>
                  <a:schemeClr val="tx1"/>
                </a:solidFill>
              </a:rPr>
              <a:t>A	</a:t>
            </a:r>
            <a:r>
              <a:rPr sz="2800" spc="-260" dirty="0">
                <a:solidFill>
                  <a:schemeClr val="tx1"/>
                </a:solidFill>
              </a:rPr>
              <a:t>Us</a:t>
            </a:r>
            <a:r>
              <a:rPr sz="2800" spc="-235" dirty="0">
                <a:solidFill>
                  <a:schemeClr val="tx1"/>
                </a:solidFill>
              </a:rPr>
              <a:t>a</a:t>
            </a:r>
            <a:r>
              <a:rPr sz="2800" spc="-60" dirty="0">
                <a:solidFill>
                  <a:schemeClr val="tx1"/>
                </a:solidFill>
              </a:rPr>
              <a:t>bilid</a:t>
            </a:r>
            <a:r>
              <a:rPr sz="2800" spc="-75" dirty="0">
                <a:solidFill>
                  <a:schemeClr val="tx1"/>
                </a:solidFill>
              </a:rPr>
              <a:t>a</a:t>
            </a:r>
            <a:r>
              <a:rPr sz="2800" spc="-135" dirty="0">
                <a:solidFill>
                  <a:schemeClr val="tx1"/>
                </a:solidFill>
              </a:rPr>
              <a:t>d</a:t>
            </a:r>
            <a:r>
              <a:rPr sz="2800" spc="-130" dirty="0">
                <a:solidFill>
                  <a:schemeClr val="tx1"/>
                </a:solidFill>
              </a:rPr>
              <a:t>e</a:t>
            </a:r>
            <a:r>
              <a:rPr sz="2800" dirty="0">
                <a:solidFill>
                  <a:schemeClr val="tx1"/>
                </a:solidFill>
              </a:rPr>
              <a:t>	</a:t>
            </a:r>
            <a:r>
              <a:rPr sz="2800" spc="-135" dirty="0">
                <a:solidFill>
                  <a:schemeClr val="tx1"/>
                </a:solidFill>
              </a:rPr>
              <a:t>d</a:t>
            </a:r>
            <a:r>
              <a:rPr sz="2800" spc="-130" dirty="0">
                <a:solidFill>
                  <a:schemeClr val="tx1"/>
                </a:solidFill>
              </a:rPr>
              <a:t>e</a:t>
            </a:r>
            <a:r>
              <a:rPr sz="2800" dirty="0">
                <a:solidFill>
                  <a:schemeClr val="tx1"/>
                </a:solidFill>
              </a:rPr>
              <a:t>	</a:t>
            </a:r>
            <a:r>
              <a:rPr sz="2800" spc="-70" dirty="0">
                <a:solidFill>
                  <a:schemeClr val="tx1"/>
                </a:solidFill>
              </a:rPr>
              <a:t>u</a:t>
            </a:r>
            <a:r>
              <a:rPr sz="2800" spc="-114" dirty="0">
                <a:solidFill>
                  <a:schemeClr val="tx1"/>
                </a:solidFill>
              </a:rPr>
              <a:t>m</a:t>
            </a:r>
            <a:r>
              <a:rPr sz="2800" dirty="0">
                <a:solidFill>
                  <a:schemeClr val="tx1"/>
                </a:solidFill>
              </a:rPr>
              <a:t>	</a:t>
            </a:r>
            <a:r>
              <a:rPr sz="2800" spc="-120" dirty="0">
                <a:solidFill>
                  <a:schemeClr val="tx1"/>
                </a:solidFill>
              </a:rPr>
              <a:t>di</a:t>
            </a:r>
            <a:r>
              <a:rPr sz="2800" spc="-135" dirty="0">
                <a:solidFill>
                  <a:schemeClr val="tx1"/>
                </a:solidFill>
              </a:rPr>
              <a:t>s</a:t>
            </a:r>
            <a:r>
              <a:rPr sz="2800" spc="-95" dirty="0">
                <a:solidFill>
                  <a:schemeClr val="tx1"/>
                </a:solidFill>
              </a:rPr>
              <a:t>p</a:t>
            </a:r>
            <a:r>
              <a:rPr sz="2800" spc="-80" dirty="0">
                <a:solidFill>
                  <a:schemeClr val="tx1"/>
                </a:solidFill>
              </a:rPr>
              <a:t>o</a:t>
            </a:r>
            <a:r>
              <a:rPr sz="2800" spc="-204" dirty="0">
                <a:solidFill>
                  <a:schemeClr val="tx1"/>
                </a:solidFill>
              </a:rPr>
              <a:t>s</a:t>
            </a:r>
            <a:r>
              <a:rPr sz="2800" spc="-85" dirty="0">
                <a:solidFill>
                  <a:schemeClr val="tx1"/>
                </a:solidFill>
              </a:rPr>
              <a:t>i</a:t>
            </a:r>
            <a:r>
              <a:rPr sz="2800" spc="10" dirty="0">
                <a:solidFill>
                  <a:schemeClr val="tx1"/>
                </a:solidFill>
              </a:rPr>
              <a:t>ti</a:t>
            </a:r>
            <a:r>
              <a:rPr sz="2800" spc="-10" dirty="0">
                <a:solidFill>
                  <a:schemeClr val="tx1"/>
                </a:solidFill>
              </a:rPr>
              <a:t>v</a:t>
            </a:r>
            <a:r>
              <a:rPr sz="2800" spc="-85" dirty="0">
                <a:solidFill>
                  <a:schemeClr val="tx1"/>
                </a:solidFill>
              </a:rPr>
              <a:t>o</a:t>
            </a:r>
            <a:r>
              <a:rPr sz="2800" dirty="0">
                <a:solidFill>
                  <a:schemeClr val="tx1"/>
                </a:solidFill>
              </a:rPr>
              <a:t>	</a:t>
            </a:r>
            <a:r>
              <a:rPr sz="2800" spc="-135" dirty="0">
                <a:solidFill>
                  <a:schemeClr val="tx1"/>
                </a:solidFill>
              </a:rPr>
              <a:t>d</a:t>
            </a:r>
            <a:r>
              <a:rPr sz="2800" spc="-125" dirty="0">
                <a:solidFill>
                  <a:schemeClr val="tx1"/>
                </a:solidFill>
              </a:rPr>
              <a:t>e</a:t>
            </a:r>
            <a:r>
              <a:rPr sz="2800" spc="-120" dirty="0">
                <a:solidFill>
                  <a:schemeClr val="tx1"/>
                </a:solidFill>
              </a:rPr>
              <a:t>pe</a:t>
            </a:r>
            <a:r>
              <a:rPr sz="2800" spc="-110" dirty="0">
                <a:solidFill>
                  <a:schemeClr val="tx1"/>
                </a:solidFill>
              </a:rPr>
              <a:t>n</a:t>
            </a:r>
            <a:r>
              <a:rPr sz="2800" spc="-135" dirty="0">
                <a:solidFill>
                  <a:schemeClr val="tx1"/>
                </a:solidFill>
              </a:rPr>
              <a:t>d</a:t>
            </a:r>
            <a:r>
              <a:rPr sz="2800" spc="-130" dirty="0">
                <a:solidFill>
                  <a:schemeClr val="tx1"/>
                </a:solidFill>
              </a:rPr>
              <a:t>e</a:t>
            </a:r>
            <a:r>
              <a:rPr sz="2800" dirty="0">
                <a:solidFill>
                  <a:schemeClr val="tx1"/>
                </a:solidFill>
              </a:rPr>
              <a:t>	</a:t>
            </a:r>
            <a:r>
              <a:rPr sz="2800" spc="-135" dirty="0">
                <a:solidFill>
                  <a:schemeClr val="tx1"/>
                </a:solidFill>
              </a:rPr>
              <a:t>d</a:t>
            </a:r>
            <a:r>
              <a:rPr sz="2800" spc="-130" dirty="0">
                <a:solidFill>
                  <a:schemeClr val="tx1"/>
                </a:solidFill>
              </a:rPr>
              <a:t>e</a:t>
            </a:r>
            <a:r>
              <a:rPr sz="2800" dirty="0">
                <a:solidFill>
                  <a:schemeClr val="tx1"/>
                </a:solidFill>
              </a:rPr>
              <a:t>	</a:t>
            </a:r>
            <a:r>
              <a:rPr sz="2800" spc="-170" dirty="0">
                <a:solidFill>
                  <a:schemeClr val="tx1"/>
                </a:solidFill>
              </a:rPr>
              <a:t>v</a:t>
            </a:r>
            <a:r>
              <a:rPr sz="2800" spc="-100" dirty="0">
                <a:solidFill>
                  <a:schemeClr val="tx1"/>
                </a:solidFill>
              </a:rPr>
              <a:t>ários  </a:t>
            </a:r>
            <a:r>
              <a:rPr sz="2800" spc="-95" dirty="0">
                <a:solidFill>
                  <a:schemeClr val="tx1"/>
                </a:solidFill>
              </a:rPr>
              <a:t>fatores</a:t>
            </a:r>
            <a:r>
              <a:rPr sz="2800" spc="-150" dirty="0">
                <a:solidFill>
                  <a:schemeClr val="tx1"/>
                </a:solidFill>
              </a:rPr>
              <a:t> </a:t>
            </a:r>
            <a:r>
              <a:rPr sz="2800" spc="-135" dirty="0">
                <a:solidFill>
                  <a:schemeClr val="tx1"/>
                </a:solidFill>
              </a:rPr>
              <a:t>(</a:t>
            </a:r>
            <a:r>
              <a:rPr sz="2800" i="1" spc="-135" dirty="0" err="1">
                <a:solidFill>
                  <a:schemeClr val="tx1"/>
                </a:solidFill>
                <a:latin typeface="Trebuchet MS"/>
                <a:cs typeface="Trebuchet MS"/>
              </a:rPr>
              <a:t>características</a:t>
            </a:r>
            <a:r>
              <a:rPr sz="2800" spc="-135" dirty="0">
                <a:solidFill>
                  <a:schemeClr val="tx1"/>
                </a:solidFill>
              </a:rPr>
              <a:t>):</a:t>
            </a:r>
            <a:endParaRPr sz="28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9027" y="4216908"/>
            <a:ext cx="7674864" cy="2238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1051" y="4408933"/>
            <a:ext cx="7290816" cy="18547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7F10766-4130-4A1B-A0DA-F2160F615D66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60040EF5-DF5B-4C78-B190-D128BE94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2F092F84-E2B4-4B37-AAB2-28E8F0C53F00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6" y="1336411"/>
            <a:ext cx="8387080" cy="1948814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spcBef>
                <a:spcPts val="1115"/>
              </a:spcBef>
            </a:pPr>
            <a:r>
              <a:rPr sz="3200" spc="-150" dirty="0">
                <a:solidFill>
                  <a:srgbClr val="C00000"/>
                </a:solidFill>
                <a:latin typeface="Arial"/>
                <a:cs typeface="Arial"/>
              </a:rPr>
              <a:t>Fator </a:t>
            </a: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Usabilidade</a:t>
            </a:r>
            <a:r>
              <a:rPr sz="3200" spc="-1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90" dirty="0">
                <a:solidFill>
                  <a:srgbClr val="6F2F9F"/>
                </a:solidFill>
                <a:latin typeface="Arial"/>
                <a:cs typeface="Arial"/>
              </a:rPr>
              <a:t>[Usuário]</a:t>
            </a:r>
            <a:endParaRPr sz="3200" dirty="0">
              <a:latin typeface="Arial"/>
              <a:cs typeface="Arial"/>
            </a:endParaRPr>
          </a:p>
          <a:p>
            <a:pPr marL="463550" marR="5080" indent="-228600" algn="just">
              <a:lnSpc>
                <a:spcPts val="3020"/>
              </a:lnSpc>
              <a:spcBef>
                <a:spcPts val="1265"/>
              </a:spcBef>
              <a:buChar char="•"/>
              <a:tabLst>
                <a:tab pos="464184" algn="l"/>
              </a:tabLst>
            </a:pPr>
            <a:r>
              <a:rPr sz="2800" spc="-185" dirty="0">
                <a:latin typeface="Arial"/>
                <a:cs typeface="Arial"/>
              </a:rPr>
              <a:t>Uma </a:t>
            </a:r>
            <a:r>
              <a:rPr sz="2800" spc="-105" dirty="0">
                <a:latin typeface="Arial"/>
                <a:cs typeface="Arial"/>
              </a:rPr>
              <a:t>iteração </a:t>
            </a:r>
            <a:r>
              <a:rPr sz="2800" spc="-90" dirty="0">
                <a:latin typeface="Arial"/>
                <a:cs typeface="Arial"/>
              </a:rPr>
              <a:t>do </a:t>
            </a:r>
            <a:r>
              <a:rPr sz="2800" spc="-110" dirty="0">
                <a:latin typeface="Arial"/>
                <a:cs typeface="Arial"/>
              </a:rPr>
              <a:t>usuário </a:t>
            </a:r>
            <a:r>
              <a:rPr sz="2800" spc="-145" dirty="0">
                <a:latin typeface="Arial"/>
                <a:cs typeface="Arial"/>
              </a:rPr>
              <a:t>com </a:t>
            </a:r>
            <a:r>
              <a:rPr sz="2800" spc="-100" dirty="0">
                <a:latin typeface="Arial"/>
                <a:cs typeface="Arial"/>
              </a:rPr>
              <a:t>um </a:t>
            </a:r>
            <a:r>
              <a:rPr sz="2800" spc="-85" dirty="0">
                <a:latin typeface="Arial"/>
                <a:cs typeface="Arial"/>
              </a:rPr>
              <a:t>dispositivo </a:t>
            </a:r>
            <a:r>
              <a:rPr sz="2800" spc="-105" dirty="0">
                <a:latin typeface="Arial"/>
                <a:cs typeface="Arial"/>
              </a:rPr>
              <a:t>móvel  </a:t>
            </a:r>
            <a:r>
              <a:rPr sz="2800" spc="-120" dirty="0">
                <a:latin typeface="Arial"/>
                <a:cs typeface="Arial"/>
              </a:rPr>
              <a:t>depende, </a:t>
            </a:r>
            <a:r>
              <a:rPr sz="2800" spc="-95" dirty="0">
                <a:latin typeface="Arial"/>
                <a:cs typeface="Arial"/>
              </a:rPr>
              <a:t>até </a:t>
            </a:r>
            <a:r>
              <a:rPr sz="2800" spc="-65" dirty="0">
                <a:latin typeface="Arial"/>
                <a:cs typeface="Arial"/>
              </a:rPr>
              <a:t>certo ponto,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235" dirty="0">
                <a:latin typeface="Arial"/>
                <a:cs typeface="Arial"/>
              </a:rPr>
              <a:t>suas </a:t>
            </a:r>
            <a:r>
              <a:rPr sz="2800" spc="-135" dirty="0">
                <a:latin typeface="Arial"/>
                <a:cs typeface="Arial"/>
              </a:rPr>
              <a:t>características  </a:t>
            </a:r>
            <a:r>
              <a:rPr sz="2800" spc="-180" dirty="0">
                <a:latin typeface="Arial"/>
                <a:cs typeface="Arial"/>
              </a:rPr>
              <a:t>pessoais)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3742" y="3370326"/>
            <a:ext cx="203453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spcBef>
                <a:spcPts val="95"/>
              </a:spcBef>
              <a:buChar char="•"/>
              <a:tabLst>
                <a:tab pos="241300" algn="l"/>
                <a:tab pos="1844675" algn="l"/>
              </a:tabLst>
            </a:pPr>
            <a:r>
              <a:rPr sz="2800" spc="-565" dirty="0">
                <a:latin typeface="Arial"/>
                <a:cs typeface="Arial"/>
              </a:rPr>
              <a:t>T</a:t>
            </a:r>
            <a:r>
              <a:rPr sz="2800" spc="-135" dirty="0">
                <a:latin typeface="Arial"/>
                <a:cs typeface="Arial"/>
              </a:rPr>
              <a:t>amanho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70" dirty="0">
                <a:latin typeface="Arial"/>
                <a:cs typeface="Arial"/>
              </a:rPr>
              <a:t>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5449" y="3370326"/>
            <a:ext cx="5612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010285" algn="l"/>
                <a:tab pos="2324735" algn="l"/>
                <a:tab pos="4286250" algn="l"/>
                <a:tab pos="5103495" algn="l"/>
              </a:tabLst>
            </a:pPr>
            <a:r>
              <a:rPr sz="2800" spc="10" dirty="0">
                <a:latin typeface="Arial"/>
                <a:cs typeface="Arial"/>
              </a:rPr>
              <a:t>f</a:t>
            </a:r>
            <a:r>
              <a:rPr sz="2800" spc="-35" dirty="0">
                <a:latin typeface="Arial"/>
                <a:cs typeface="Arial"/>
              </a:rPr>
              <a:t>o</a:t>
            </a:r>
            <a:r>
              <a:rPr sz="2800" spc="-60" dirty="0">
                <a:latin typeface="Arial"/>
                <a:cs typeface="Arial"/>
              </a:rPr>
              <a:t>r</a:t>
            </a:r>
            <a:r>
              <a:rPr sz="2800" spc="-240" dirty="0">
                <a:latin typeface="Arial"/>
                <a:cs typeface="Arial"/>
              </a:rPr>
              <a:t>ç</a:t>
            </a:r>
            <a:r>
              <a:rPr sz="2800" spc="-220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20" dirty="0">
                <a:latin typeface="Arial"/>
                <a:cs typeface="Arial"/>
              </a:rPr>
              <a:t>(</a:t>
            </a:r>
            <a:r>
              <a:rPr sz="2800" spc="-180" dirty="0">
                <a:latin typeface="Arial"/>
                <a:cs typeface="Arial"/>
              </a:rPr>
              <a:t>a</a:t>
            </a:r>
            <a:r>
              <a:rPr sz="2800" spc="-95" dirty="0">
                <a:latin typeface="Arial"/>
                <a:cs typeface="Arial"/>
              </a:rPr>
              <a:t>lgu</a:t>
            </a:r>
            <a:r>
              <a:rPr sz="2800" spc="-114" dirty="0">
                <a:latin typeface="Arial"/>
                <a:cs typeface="Arial"/>
              </a:rPr>
              <a:t>n</a:t>
            </a:r>
            <a:r>
              <a:rPr sz="2800" spc="-31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20" dirty="0">
                <a:latin typeface="Arial"/>
                <a:cs typeface="Arial"/>
              </a:rPr>
              <a:t>di</a:t>
            </a:r>
            <a:r>
              <a:rPr sz="2800" spc="-145" dirty="0">
                <a:latin typeface="Arial"/>
                <a:cs typeface="Arial"/>
              </a:rPr>
              <a:t>s</a:t>
            </a:r>
            <a:r>
              <a:rPr sz="2800" spc="-95" dirty="0">
                <a:latin typeface="Arial"/>
                <a:cs typeface="Arial"/>
              </a:rPr>
              <a:t>p</a:t>
            </a:r>
            <a:r>
              <a:rPr sz="2800" spc="-85" dirty="0">
                <a:latin typeface="Arial"/>
                <a:cs typeface="Arial"/>
              </a:rPr>
              <a:t>o</a:t>
            </a:r>
            <a:r>
              <a:rPr sz="2800" spc="-55" dirty="0">
                <a:latin typeface="Arial"/>
                <a:cs typeface="Arial"/>
              </a:rPr>
              <a:t>si</a:t>
            </a:r>
            <a:r>
              <a:rPr sz="2800" spc="-50" dirty="0">
                <a:latin typeface="Arial"/>
                <a:cs typeface="Arial"/>
              </a:rPr>
              <a:t>t</a:t>
            </a:r>
            <a:r>
              <a:rPr sz="2800" spc="-40" dirty="0">
                <a:latin typeface="Arial"/>
                <a:cs typeface="Arial"/>
              </a:rPr>
              <a:t>i</a:t>
            </a:r>
            <a:r>
              <a:rPr sz="2800" spc="-110" dirty="0">
                <a:latin typeface="Arial"/>
                <a:cs typeface="Arial"/>
              </a:rPr>
              <a:t>v</a:t>
            </a:r>
            <a:r>
              <a:rPr sz="2800" spc="-210" dirty="0">
                <a:latin typeface="Arial"/>
                <a:cs typeface="Arial"/>
              </a:rPr>
              <a:t>o</a:t>
            </a:r>
            <a:r>
              <a:rPr sz="2800" spc="-185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35" dirty="0">
                <a:latin typeface="Arial"/>
                <a:cs typeface="Arial"/>
              </a:rPr>
              <a:t>nã</a:t>
            </a:r>
            <a:r>
              <a:rPr sz="2800" spc="-13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10" dirty="0">
                <a:latin typeface="Arial"/>
                <a:cs typeface="Arial"/>
              </a:rPr>
              <a:t>são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3741" y="3644435"/>
            <a:ext cx="7895590" cy="2018664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1300">
              <a:spcBef>
                <a:spcPts val="960"/>
              </a:spcBef>
            </a:pPr>
            <a:r>
              <a:rPr sz="2800" spc="-160" dirty="0">
                <a:latin typeface="Arial"/>
                <a:cs typeface="Arial"/>
              </a:rPr>
              <a:t>aconselhados </a:t>
            </a:r>
            <a:r>
              <a:rPr sz="2800" spc="-145" dirty="0">
                <a:latin typeface="Arial"/>
                <a:cs typeface="Arial"/>
              </a:rPr>
              <a:t>para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crianças);</a:t>
            </a:r>
            <a:endParaRPr sz="2800" dirty="0">
              <a:latin typeface="Arial"/>
              <a:cs typeface="Arial"/>
            </a:endParaRPr>
          </a:p>
          <a:p>
            <a:pPr marL="241300" marR="5080" indent="-228600">
              <a:lnSpc>
                <a:spcPts val="3030"/>
              </a:lnSpc>
              <a:spcBef>
                <a:spcPts val="1240"/>
              </a:spcBef>
              <a:buChar char="•"/>
              <a:tabLst>
                <a:tab pos="241300" algn="l"/>
              </a:tabLst>
            </a:pPr>
            <a:r>
              <a:rPr sz="2800" spc="-114" dirty="0">
                <a:latin typeface="Arial"/>
                <a:cs typeface="Arial"/>
              </a:rPr>
              <a:t>Flexibilidade </a:t>
            </a:r>
            <a:r>
              <a:rPr sz="2800" spc="-165" dirty="0">
                <a:latin typeface="Arial"/>
                <a:cs typeface="Arial"/>
              </a:rPr>
              <a:t>e </a:t>
            </a:r>
            <a:r>
              <a:rPr sz="2800" spc="-150" dirty="0">
                <a:latin typeface="Arial"/>
                <a:cs typeface="Arial"/>
              </a:rPr>
              <a:t>destreza </a:t>
            </a:r>
            <a:r>
              <a:rPr sz="2800" spc="-114" dirty="0">
                <a:latin typeface="Arial"/>
                <a:cs typeface="Arial"/>
              </a:rPr>
              <a:t>(imagine </a:t>
            </a:r>
            <a:r>
              <a:rPr sz="2800" spc="-95" dirty="0">
                <a:latin typeface="Arial"/>
                <a:cs typeface="Arial"/>
              </a:rPr>
              <a:t>um </a:t>
            </a:r>
            <a:r>
              <a:rPr sz="2800" spc="-80" dirty="0">
                <a:latin typeface="Arial"/>
                <a:cs typeface="Arial"/>
              </a:rPr>
              <a:t>bombeiro </a:t>
            </a:r>
            <a:r>
              <a:rPr sz="2800" spc="-140" dirty="0">
                <a:latin typeface="Arial"/>
                <a:cs typeface="Arial"/>
              </a:rPr>
              <a:t>com  </a:t>
            </a:r>
            <a:r>
              <a:rPr sz="2800" spc="-160" dirty="0">
                <a:latin typeface="Arial"/>
                <a:cs typeface="Arial"/>
              </a:rPr>
              <a:t>luvas </a:t>
            </a:r>
            <a:r>
              <a:rPr sz="2800" spc="-150" dirty="0">
                <a:latin typeface="Arial"/>
                <a:cs typeface="Arial"/>
              </a:rPr>
              <a:t>usando </a:t>
            </a:r>
            <a:r>
              <a:rPr sz="2800" spc="-100" dirty="0">
                <a:latin typeface="Arial"/>
                <a:cs typeface="Arial"/>
              </a:rPr>
              <a:t>um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celular);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spcBef>
                <a:spcPts val="815"/>
              </a:spcBef>
              <a:buChar char="•"/>
              <a:tabLst>
                <a:tab pos="241300" algn="l"/>
              </a:tabLst>
            </a:pPr>
            <a:r>
              <a:rPr sz="2800" spc="-130" dirty="0">
                <a:latin typeface="Arial"/>
                <a:cs typeface="Arial"/>
              </a:rPr>
              <a:t>Conhecimento </a:t>
            </a:r>
            <a:r>
              <a:rPr sz="2800" spc="-170" dirty="0">
                <a:latin typeface="Arial"/>
                <a:cs typeface="Arial"/>
              </a:rPr>
              <a:t>e </a:t>
            </a:r>
            <a:r>
              <a:rPr sz="2800" spc="-185" dirty="0">
                <a:latin typeface="Arial"/>
                <a:cs typeface="Arial"/>
              </a:rPr>
              <a:t>Capacidade </a:t>
            </a:r>
            <a:r>
              <a:rPr sz="2800" spc="-110" dirty="0">
                <a:latin typeface="Arial"/>
                <a:cs typeface="Arial"/>
              </a:rPr>
              <a:t>(dispositivos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intuitivos).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435B26C-18ED-4EF6-B06B-22459CCC9C23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6ED2DBE2-44AD-4EFB-A9ED-ACED567BE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58DCC288-5A86-48E6-9CDA-4E9EAB9C421B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888236" y="2395727"/>
            <a:ext cx="3308604" cy="2555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7753" y="436321"/>
            <a:ext cx="8525510" cy="5398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30"/>
              </a:spcBef>
            </a:pPr>
            <a:endParaRPr lang="pt-BR" sz="46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4600" dirty="0">
              <a:latin typeface="Times New Roman"/>
              <a:cs typeface="Times New Roman"/>
            </a:endParaRPr>
          </a:p>
          <a:p>
            <a:pPr marL="4118610" marR="381000" algn="ctr"/>
            <a:r>
              <a:rPr sz="4000" b="1" spc="-190" dirty="0">
                <a:latin typeface="Trebuchet MS"/>
                <a:cs typeface="Trebuchet MS"/>
              </a:rPr>
              <a:t>Miniaturização</a:t>
            </a:r>
            <a:r>
              <a:rPr sz="4000" b="1" spc="-325" dirty="0">
                <a:latin typeface="Trebuchet MS"/>
                <a:cs typeface="Trebuchet MS"/>
              </a:rPr>
              <a:t> </a:t>
            </a:r>
            <a:r>
              <a:rPr sz="4000" b="1" spc="-145" dirty="0">
                <a:latin typeface="Trebuchet MS"/>
                <a:cs typeface="Trebuchet MS"/>
              </a:rPr>
              <a:t>dos  </a:t>
            </a:r>
            <a:r>
              <a:rPr sz="4000" b="1" spc="-170" dirty="0">
                <a:latin typeface="Trebuchet MS"/>
                <a:cs typeface="Trebuchet MS"/>
              </a:rPr>
              <a:t>Dispositivos</a:t>
            </a:r>
            <a:endParaRPr sz="4000" dirty="0">
              <a:latin typeface="Trebuchet MS"/>
              <a:cs typeface="Trebuchet MS"/>
            </a:endParaRPr>
          </a:p>
          <a:p>
            <a:pPr marR="2264410" algn="r"/>
            <a:r>
              <a:rPr sz="4000" b="1" spc="-355" dirty="0">
                <a:latin typeface="Trebuchet MS"/>
                <a:cs typeface="Trebuchet MS"/>
              </a:rPr>
              <a:t>+</a:t>
            </a:r>
            <a:endParaRPr sz="4000" dirty="0">
              <a:latin typeface="Trebuchet MS"/>
              <a:cs typeface="Trebuchet MS"/>
            </a:endParaRPr>
          </a:p>
          <a:p>
            <a:pPr marL="3728085" algn="ctr"/>
            <a:r>
              <a:rPr sz="4000" b="1" spc="-235" dirty="0">
                <a:latin typeface="Trebuchet MS"/>
                <a:cs typeface="Trebuchet MS"/>
              </a:rPr>
              <a:t>Conectividade </a:t>
            </a:r>
            <a:r>
              <a:rPr sz="4000" b="1" spc="-215" dirty="0">
                <a:latin typeface="Trebuchet MS"/>
                <a:cs typeface="Trebuchet MS"/>
              </a:rPr>
              <a:t>Sem</a:t>
            </a:r>
            <a:r>
              <a:rPr sz="4000" b="1" spc="-355" dirty="0">
                <a:latin typeface="Trebuchet MS"/>
                <a:cs typeface="Trebuchet MS"/>
              </a:rPr>
              <a:t> </a:t>
            </a:r>
            <a:r>
              <a:rPr sz="4000" b="1" spc="-280" dirty="0">
                <a:latin typeface="Trebuchet MS"/>
                <a:cs typeface="Trebuchet MS"/>
              </a:rPr>
              <a:t>Fio</a:t>
            </a:r>
            <a:endParaRPr sz="4000" dirty="0">
              <a:latin typeface="Trebuchet MS"/>
              <a:cs typeface="Trebuchet MS"/>
            </a:endParaRPr>
          </a:p>
          <a:p>
            <a:pPr>
              <a:spcBef>
                <a:spcPts val="40"/>
              </a:spcBef>
            </a:pPr>
            <a:endParaRPr sz="5800" dirty="0">
              <a:latin typeface="Times New Roman"/>
              <a:cs typeface="Times New Roman"/>
            </a:endParaRPr>
          </a:p>
          <a:p>
            <a:pPr marL="941069"/>
            <a:r>
              <a:rPr sz="4000" b="1" spc="-215" dirty="0">
                <a:latin typeface="Trebuchet MS"/>
                <a:cs typeface="Trebuchet MS"/>
              </a:rPr>
              <a:t>Futuro?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71132" y="4437888"/>
            <a:ext cx="2340864" cy="2078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DF33F29-8B8B-4E19-9EA8-276324CFD832}"/>
              </a:ext>
            </a:extLst>
          </p:cNvPr>
          <p:cNvSpPr txBox="1">
            <a:spLocks/>
          </p:cNvSpPr>
          <p:nvPr/>
        </p:nvSpPr>
        <p:spPr>
          <a:xfrm>
            <a:off x="1787753" y="436322"/>
            <a:ext cx="2662326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140" dirty="0"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  <a:endParaRPr lang="pt-BR" sz="36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58C934C7-5457-4307-8D79-DA2116F38575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47800" y="1823753"/>
            <a:ext cx="9130462" cy="3210494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spcBef>
                <a:spcPts val="1115"/>
              </a:spcBef>
            </a:pPr>
            <a:r>
              <a:rPr sz="3200" spc="-150" dirty="0">
                <a:solidFill>
                  <a:srgbClr val="C00000"/>
                </a:solidFill>
                <a:latin typeface="Arial"/>
                <a:cs typeface="Arial"/>
              </a:rPr>
              <a:t>Fator </a:t>
            </a: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Usabilidade</a:t>
            </a:r>
            <a:r>
              <a:rPr sz="3200" spc="-18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70" dirty="0">
                <a:solidFill>
                  <a:srgbClr val="6F2F9F"/>
                </a:solidFill>
                <a:latin typeface="Arial"/>
                <a:cs typeface="Arial"/>
              </a:rPr>
              <a:t>[Ambiente]</a:t>
            </a:r>
            <a:endParaRPr sz="3200" dirty="0">
              <a:latin typeface="Arial"/>
              <a:cs typeface="Arial"/>
            </a:endParaRPr>
          </a:p>
          <a:p>
            <a:pPr marL="463550" indent="-228600">
              <a:spcBef>
                <a:spcPts val="880"/>
              </a:spcBef>
              <a:buChar char="•"/>
              <a:tabLst>
                <a:tab pos="464184" algn="l"/>
              </a:tabLst>
            </a:pPr>
            <a:r>
              <a:rPr sz="2800" spc="-160" dirty="0">
                <a:latin typeface="Arial"/>
                <a:cs typeface="Arial"/>
              </a:rPr>
              <a:t>Depende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120" dirty="0">
                <a:latin typeface="Arial"/>
                <a:cs typeface="Arial"/>
              </a:rPr>
              <a:t>que </a:t>
            </a:r>
            <a:r>
              <a:rPr sz="2800" spc="-5" dirty="0">
                <a:latin typeface="Arial"/>
                <a:cs typeface="Arial"/>
              </a:rPr>
              <a:t>tipo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105" dirty="0">
                <a:latin typeface="Arial"/>
                <a:cs typeface="Arial"/>
              </a:rPr>
              <a:t>local ele </a:t>
            </a:r>
            <a:r>
              <a:rPr sz="2800" spc="-185" dirty="0">
                <a:latin typeface="Arial"/>
                <a:cs typeface="Arial"/>
              </a:rPr>
              <a:t>será</a:t>
            </a:r>
            <a:r>
              <a:rPr sz="2800" spc="-32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utilizado:</a:t>
            </a:r>
            <a:endParaRPr sz="2800" dirty="0">
              <a:latin typeface="Arial"/>
              <a:cs typeface="Arial"/>
            </a:endParaRPr>
          </a:p>
          <a:p>
            <a:pPr marL="728980" lvl="1" indent="-228600">
              <a:spcBef>
                <a:spcPts val="865"/>
              </a:spcBef>
              <a:buChar char="•"/>
              <a:tabLst>
                <a:tab pos="729615" algn="l"/>
              </a:tabLst>
            </a:pPr>
            <a:r>
              <a:rPr sz="2800" spc="-105" dirty="0">
                <a:latin typeface="Arial"/>
                <a:cs typeface="Arial"/>
              </a:rPr>
              <a:t>Corporativo </a:t>
            </a:r>
            <a:r>
              <a:rPr sz="2800" spc="-100" dirty="0">
                <a:latin typeface="Arial"/>
                <a:cs typeface="Arial"/>
              </a:rPr>
              <a:t>(Escritório, </a:t>
            </a:r>
            <a:r>
              <a:rPr sz="2800" spc="-114" dirty="0">
                <a:latin typeface="Arial"/>
                <a:cs typeface="Arial"/>
              </a:rPr>
              <a:t>reuniões </a:t>
            </a:r>
            <a:r>
              <a:rPr sz="2800" spc="-135" dirty="0">
                <a:latin typeface="Arial"/>
                <a:cs typeface="Arial"/>
              </a:rPr>
              <a:t>de</a:t>
            </a:r>
            <a:r>
              <a:rPr sz="2800" spc="-215" dirty="0">
                <a:latin typeface="Arial"/>
                <a:cs typeface="Arial"/>
              </a:rPr>
              <a:t> </a:t>
            </a:r>
            <a:r>
              <a:rPr sz="2800" spc="-114" dirty="0">
                <a:latin typeface="Arial"/>
                <a:cs typeface="Arial"/>
              </a:rPr>
              <a:t>negócio);</a:t>
            </a:r>
            <a:endParaRPr sz="2800" dirty="0">
              <a:latin typeface="Arial"/>
              <a:cs typeface="Arial"/>
            </a:endParaRPr>
          </a:p>
          <a:p>
            <a:pPr marL="728980" lvl="1" indent="-228600">
              <a:spcBef>
                <a:spcPts val="865"/>
              </a:spcBef>
              <a:buChar char="•"/>
              <a:tabLst>
                <a:tab pos="729615" algn="l"/>
              </a:tabLst>
            </a:pPr>
            <a:r>
              <a:rPr sz="2800" spc="-220" dirty="0">
                <a:latin typeface="Arial"/>
                <a:cs typeface="Arial"/>
              </a:rPr>
              <a:t>Lazer </a:t>
            </a:r>
            <a:r>
              <a:rPr sz="2800" spc="-150" dirty="0">
                <a:latin typeface="Arial"/>
                <a:cs typeface="Arial"/>
              </a:rPr>
              <a:t>(Praia, </a:t>
            </a:r>
            <a:r>
              <a:rPr sz="2800" spc="-185" dirty="0">
                <a:latin typeface="Arial"/>
                <a:cs typeface="Arial"/>
              </a:rPr>
              <a:t>Clubes, </a:t>
            </a:r>
            <a:r>
              <a:rPr sz="2800" spc="-229" dirty="0">
                <a:latin typeface="Arial"/>
                <a:cs typeface="Arial"/>
              </a:rPr>
              <a:t>Shows</a:t>
            </a:r>
            <a:r>
              <a:rPr sz="2800" spc="30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musicais);</a:t>
            </a:r>
            <a:endParaRPr sz="2800" dirty="0">
              <a:latin typeface="Arial"/>
              <a:cs typeface="Arial"/>
            </a:endParaRPr>
          </a:p>
          <a:p>
            <a:pPr marL="728980" marR="5080" lvl="1" indent="-228600">
              <a:lnSpc>
                <a:spcPts val="3020"/>
              </a:lnSpc>
              <a:spcBef>
                <a:spcPts val="1250"/>
              </a:spcBef>
              <a:buChar char="•"/>
              <a:tabLst>
                <a:tab pos="729615" algn="l"/>
                <a:tab pos="2430145" algn="l"/>
                <a:tab pos="3703954" algn="l"/>
                <a:tab pos="4242435" algn="l"/>
                <a:tab pos="5760720" algn="l"/>
                <a:tab pos="6724015" algn="l"/>
                <a:tab pos="7383780" algn="l"/>
              </a:tabLst>
            </a:pPr>
            <a:r>
              <a:rPr sz="2800" spc="-180" dirty="0">
                <a:latin typeface="Arial"/>
                <a:cs typeface="Arial"/>
              </a:rPr>
              <a:t>Dom</a:t>
            </a:r>
            <a:r>
              <a:rPr sz="2800" spc="-140" dirty="0">
                <a:latin typeface="Arial"/>
                <a:cs typeface="Arial"/>
              </a:rPr>
              <a:t>é</a:t>
            </a:r>
            <a:r>
              <a:rPr sz="2800" spc="-350" dirty="0">
                <a:latin typeface="Arial"/>
                <a:cs typeface="Arial"/>
              </a:rPr>
              <a:t>s</a:t>
            </a:r>
            <a:r>
              <a:rPr sz="2800" spc="-10" dirty="0">
                <a:latin typeface="Arial"/>
                <a:cs typeface="Arial"/>
              </a:rPr>
              <a:t>ti</a:t>
            </a:r>
            <a:r>
              <a:rPr sz="2800" spc="-50" dirty="0">
                <a:latin typeface="Arial"/>
                <a:cs typeface="Arial"/>
              </a:rPr>
              <a:t>c</a:t>
            </a:r>
            <a:r>
              <a:rPr sz="2800" spc="-85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30" dirty="0">
                <a:latin typeface="Arial"/>
                <a:cs typeface="Arial"/>
              </a:rPr>
              <a:t>(</a:t>
            </a:r>
            <a:r>
              <a:rPr sz="2800" spc="-75" dirty="0">
                <a:latin typeface="Arial"/>
                <a:cs typeface="Arial"/>
              </a:rPr>
              <a:t>r</a:t>
            </a:r>
            <a:r>
              <a:rPr sz="2800" spc="-90" dirty="0">
                <a:latin typeface="Arial"/>
                <a:cs typeface="Arial"/>
              </a:rPr>
              <a:t>otina</a:t>
            </a:r>
            <a:r>
              <a:rPr sz="2800" spc="-10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95" dirty="0">
                <a:latin typeface="Arial"/>
                <a:cs typeface="Arial"/>
              </a:rPr>
              <a:t>d</a:t>
            </a:r>
            <a:r>
              <a:rPr sz="2800" spc="-90" dirty="0">
                <a:latin typeface="Arial"/>
                <a:cs typeface="Arial"/>
              </a:rPr>
              <a:t>o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55" dirty="0">
                <a:latin typeface="Arial"/>
                <a:cs typeface="Arial"/>
              </a:rPr>
              <a:t>d</a:t>
            </a:r>
            <a:r>
              <a:rPr sz="2800" spc="-35" dirty="0">
                <a:latin typeface="Arial"/>
                <a:cs typeface="Arial"/>
              </a:rPr>
              <a:t>i</a:t>
            </a:r>
            <a:r>
              <a:rPr sz="2800" spc="-215" dirty="0">
                <a:latin typeface="Arial"/>
                <a:cs typeface="Arial"/>
              </a:rPr>
              <a:t>a</a:t>
            </a:r>
            <a:r>
              <a:rPr sz="2800" spc="-85" dirty="0">
                <a:latin typeface="Arial"/>
                <a:cs typeface="Arial"/>
              </a:rPr>
              <a:t>-</a:t>
            </a:r>
            <a:r>
              <a:rPr sz="2800" spc="-204" dirty="0">
                <a:latin typeface="Arial"/>
                <a:cs typeface="Arial"/>
              </a:rPr>
              <a:t>a</a:t>
            </a:r>
            <a:r>
              <a:rPr sz="2800" spc="-75" dirty="0">
                <a:latin typeface="Arial"/>
                <a:cs typeface="Arial"/>
              </a:rPr>
              <a:t>-</a:t>
            </a:r>
            <a:r>
              <a:rPr sz="2800" spc="-110" dirty="0">
                <a:latin typeface="Arial"/>
                <a:cs typeface="Arial"/>
              </a:rPr>
              <a:t>dia</a:t>
            </a:r>
            <a:r>
              <a:rPr sz="2800" spc="-65" dirty="0">
                <a:latin typeface="Arial"/>
                <a:cs typeface="Arial"/>
              </a:rPr>
              <a:t>,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125" dirty="0">
                <a:latin typeface="Arial"/>
                <a:cs typeface="Arial"/>
              </a:rPr>
              <a:t>a</a:t>
            </a:r>
            <a:r>
              <a:rPr sz="2800" spc="-45" dirty="0">
                <a:latin typeface="Arial"/>
                <a:cs typeface="Arial"/>
              </a:rPr>
              <a:t>j</a:t>
            </a:r>
            <a:r>
              <a:rPr sz="2800" spc="-140" dirty="0">
                <a:latin typeface="Arial"/>
                <a:cs typeface="Arial"/>
              </a:rPr>
              <a:t>ud</a:t>
            </a:r>
            <a:r>
              <a:rPr sz="2800" spc="-135" dirty="0">
                <a:latin typeface="Arial"/>
                <a:cs typeface="Arial"/>
              </a:rPr>
              <a:t>a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-220" dirty="0">
                <a:latin typeface="Arial"/>
                <a:cs typeface="Arial"/>
              </a:rPr>
              <a:t>na</a:t>
            </a:r>
            <a:r>
              <a:rPr sz="2800" spc="-190" dirty="0">
                <a:latin typeface="Arial"/>
                <a:cs typeface="Arial"/>
              </a:rPr>
              <a:t>s</a:t>
            </a:r>
            <a:r>
              <a:rPr sz="2800" dirty="0">
                <a:latin typeface="Arial"/>
                <a:cs typeface="Arial"/>
              </a:rPr>
              <a:t>	</a:t>
            </a:r>
            <a:r>
              <a:rPr sz="2800" spc="114" dirty="0">
                <a:latin typeface="Arial"/>
                <a:cs typeface="Arial"/>
              </a:rPr>
              <a:t>t</a:t>
            </a:r>
            <a:r>
              <a:rPr sz="2800" spc="-110" dirty="0">
                <a:latin typeface="Arial"/>
                <a:cs typeface="Arial"/>
              </a:rPr>
              <a:t>ar</a:t>
            </a:r>
            <a:r>
              <a:rPr sz="2800" spc="-195" dirty="0">
                <a:latin typeface="Arial"/>
                <a:cs typeface="Arial"/>
              </a:rPr>
              <a:t>e</a:t>
            </a:r>
            <a:r>
              <a:rPr sz="2800" spc="10" dirty="0">
                <a:latin typeface="Arial"/>
                <a:cs typeface="Arial"/>
              </a:rPr>
              <a:t>f</a:t>
            </a:r>
            <a:r>
              <a:rPr sz="2800" spc="-204" dirty="0">
                <a:latin typeface="Arial"/>
                <a:cs typeface="Arial"/>
              </a:rPr>
              <a:t>as  </a:t>
            </a:r>
            <a:r>
              <a:rPr sz="2800" spc="-130" dirty="0">
                <a:latin typeface="Arial"/>
                <a:cs typeface="Arial"/>
              </a:rPr>
              <a:t>domésticas).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EB25B20-3425-4D63-8DD9-5C6ABC087B30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DEE8F4E4-FF32-4D07-9B9D-D9113EE7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E940B40-5DA8-4F86-BA7A-6530F4DA1D9B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6" y="1464946"/>
            <a:ext cx="50558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150" dirty="0">
                <a:solidFill>
                  <a:srgbClr val="C00000"/>
                </a:solidFill>
                <a:latin typeface="Arial"/>
                <a:cs typeface="Arial"/>
              </a:rPr>
              <a:t>Fator </a:t>
            </a: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Usabilidade</a:t>
            </a:r>
            <a:r>
              <a:rPr sz="3200" spc="-2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5" dirty="0">
                <a:solidFill>
                  <a:srgbClr val="6F2F9F"/>
                </a:solidFill>
                <a:latin typeface="Arial"/>
                <a:cs typeface="Arial"/>
              </a:rPr>
              <a:t>[Dispositivo]</a:t>
            </a:r>
            <a:endParaRPr sz="32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20119"/>
              </p:ext>
            </p:extLst>
          </p:nvPr>
        </p:nvGraphicFramePr>
        <p:xfrm>
          <a:off x="1732064" y="2158168"/>
          <a:ext cx="8200388" cy="1177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5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8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13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180">
                <a:tc>
                  <a:txBody>
                    <a:bodyPr/>
                    <a:lstStyle/>
                    <a:p>
                      <a:pPr marL="260350" indent="-228600">
                        <a:lnSpc>
                          <a:spcPts val="3090"/>
                        </a:lnSpc>
                        <a:buChar char="•"/>
                        <a:tabLst>
                          <a:tab pos="260350" algn="l"/>
                          <a:tab pos="859155" algn="l"/>
                          <a:tab pos="2389505" algn="l"/>
                        </a:tabLst>
                      </a:pPr>
                      <a:r>
                        <a:rPr sz="2800" spc="-33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O	</a:t>
                      </a:r>
                      <a:r>
                        <a:rPr sz="2800" spc="-5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formato	</a:t>
                      </a:r>
                      <a:r>
                        <a:rPr sz="2800" spc="-9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do</a:t>
                      </a:r>
                      <a:endParaRPr sz="2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3090"/>
                        </a:lnSpc>
                      </a:pPr>
                      <a:r>
                        <a:rPr sz="2800" spc="-9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dispositivo,</a:t>
                      </a:r>
                      <a:endParaRPr sz="2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ts val="3090"/>
                        </a:lnSpc>
                        <a:tabLst>
                          <a:tab pos="1191260" algn="l"/>
                        </a:tabLst>
                      </a:pPr>
                      <a:r>
                        <a:rPr sz="2800" spc="-22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seus	</a:t>
                      </a:r>
                      <a:r>
                        <a:rPr sz="2800" spc="-16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acessórios</a:t>
                      </a:r>
                      <a:endParaRPr sz="2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3090"/>
                        </a:lnSpc>
                      </a:pPr>
                      <a:r>
                        <a:rPr sz="2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2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260350">
                        <a:lnSpc>
                          <a:spcPts val="2770"/>
                        </a:lnSpc>
                      </a:pPr>
                      <a:r>
                        <a:rPr sz="2800" spc="-8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funcionamento</a:t>
                      </a:r>
                      <a:endParaRPr sz="2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4945">
                        <a:lnSpc>
                          <a:spcPts val="2770"/>
                        </a:lnSpc>
                      </a:pPr>
                      <a:r>
                        <a:rPr sz="2800" spc="-5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interferem</a:t>
                      </a:r>
                      <a:endParaRPr sz="2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2115">
                        <a:lnSpc>
                          <a:spcPts val="2770"/>
                        </a:lnSpc>
                      </a:pPr>
                      <a:r>
                        <a:rPr sz="2800" spc="-7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diretamente</a:t>
                      </a:r>
                      <a:endParaRPr sz="2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ts val="2770"/>
                        </a:lnSpc>
                      </a:pPr>
                      <a:r>
                        <a:rPr sz="28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na</a:t>
                      </a:r>
                      <a:endParaRPr sz="28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260350">
                        <a:lnSpc>
                          <a:spcPts val="2770"/>
                        </a:lnSpc>
                      </a:pPr>
                      <a:r>
                        <a:rPr sz="2800" spc="-11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usabilidade:</a:t>
                      </a:r>
                      <a:endParaRPr sz="2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453741" y="3259989"/>
            <a:ext cx="6757034" cy="2193549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241300" indent="-228600">
              <a:spcBef>
                <a:spcPts val="965"/>
              </a:spcBef>
              <a:buChar char="•"/>
              <a:tabLst>
                <a:tab pos="241300" algn="l"/>
              </a:tabLst>
            </a:pPr>
            <a:r>
              <a:rPr sz="2800" spc="-210" dirty="0">
                <a:latin typeface="Arial"/>
                <a:cs typeface="Arial"/>
              </a:rPr>
              <a:t>Tempo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114" dirty="0">
                <a:latin typeface="Arial"/>
                <a:cs typeface="Arial"/>
              </a:rPr>
              <a:t>inicialização;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spcBef>
                <a:spcPts val="860"/>
              </a:spcBef>
              <a:buChar char="•"/>
              <a:tabLst>
                <a:tab pos="241300" algn="l"/>
              </a:tabLst>
            </a:pPr>
            <a:r>
              <a:rPr sz="2800" spc="-90" dirty="0">
                <a:latin typeface="Arial"/>
                <a:cs typeface="Arial"/>
              </a:rPr>
              <a:t>Integridade </a:t>
            </a:r>
            <a:r>
              <a:rPr sz="2800" spc="-165" dirty="0">
                <a:latin typeface="Arial"/>
                <a:cs typeface="Arial"/>
              </a:rPr>
              <a:t>dos</a:t>
            </a:r>
            <a:r>
              <a:rPr sz="2800" spc="-250" dirty="0">
                <a:latin typeface="Arial"/>
                <a:cs typeface="Arial"/>
              </a:rPr>
              <a:t> </a:t>
            </a:r>
            <a:r>
              <a:rPr sz="2800" spc="-140" dirty="0">
                <a:latin typeface="Arial"/>
                <a:cs typeface="Arial"/>
              </a:rPr>
              <a:t>dados;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spcBef>
                <a:spcPts val="870"/>
              </a:spcBef>
              <a:buChar char="•"/>
              <a:tabLst>
                <a:tab pos="241300" algn="l"/>
              </a:tabLst>
            </a:pPr>
            <a:r>
              <a:rPr sz="2800" spc="-90" dirty="0">
                <a:latin typeface="Arial"/>
                <a:cs typeface="Arial"/>
              </a:rPr>
              <a:t>Interface </a:t>
            </a:r>
            <a:r>
              <a:rPr sz="2800" spc="-145" dirty="0">
                <a:latin typeface="Arial"/>
                <a:cs typeface="Arial"/>
              </a:rPr>
              <a:t>com </a:t>
            </a:r>
            <a:r>
              <a:rPr sz="2800" spc="-85" dirty="0">
                <a:latin typeface="Arial"/>
                <a:cs typeface="Arial"/>
              </a:rPr>
              <a:t>o </a:t>
            </a:r>
            <a:r>
              <a:rPr sz="2800" spc="-110" dirty="0">
                <a:latin typeface="Arial"/>
                <a:cs typeface="Arial"/>
              </a:rPr>
              <a:t>usuário </a:t>
            </a:r>
            <a:r>
              <a:rPr sz="2800" spc="-170" dirty="0">
                <a:latin typeface="Arial"/>
                <a:cs typeface="Arial"/>
              </a:rPr>
              <a:t>(</a:t>
            </a:r>
            <a:r>
              <a:rPr sz="2800" i="1" spc="-170" dirty="0">
                <a:latin typeface="Trebuchet MS"/>
                <a:cs typeface="Trebuchet MS"/>
              </a:rPr>
              <a:t>teclado,</a:t>
            </a:r>
            <a:r>
              <a:rPr sz="2800" i="1" spc="-305" dirty="0">
                <a:latin typeface="Trebuchet MS"/>
                <a:cs typeface="Trebuchet MS"/>
              </a:rPr>
              <a:t> </a:t>
            </a:r>
            <a:r>
              <a:rPr sz="2800" i="1" spc="-145" dirty="0">
                <a:latin typeface="Trebuchet MS"/>
                <a:cs typeface="Trebuchet MS"/>
              </a:rPr>
              <a:t>mouse,etc</a:t>
            </a:r>
            <a:r>
              <a:rPr sz="2800" spc="-145" dirty="0">
                <a:latin typeface="Arial"/>
                <a:cs typeface="Arial"/>
              </a:rPr>
              <a:t>);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spcBef>
                <a:spcPts val="860"/>
              </a:spcBef>
              <a:buChar char="•"/>
              <a:tabLst>
                <a:tab pos="241300" algn="l"/>
              </a:tabLst>
            </a:pPr>
            <a:r>
              <a:rPr sz="2800" spc="-130" dirty="0">
                <a:latin typeface="Arial"/>
                <a:cs typeface="Arial"/>
              </a:rPr>
              <a:t>Robustez/resistência.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331D6BA6-2938-4932-B9F0-7747ADE5C535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6BFBE37-018B-40B5-BE49-77782598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1B2BCBD2-B997-497C-B068-47E5B82CD62D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6" y="1464946"/>
            <a:ext cx="196151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Usabilidade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95273" y="2078735"/>
            <a:ext cx="8634983" cy="3710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7296" y="2270761"/>
            <a:ext cx="8250935" cy="33268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4000" y="5638801"/>
            <a:ext cx="8312150" cy="954405"/>
          </a:xfrm>
          <a:custGeom>
            <a:avLst/>
            <a:gdLst/>
            <a:ahLst/>
            <a:cxnLst/>
            <a:rect l="l" t="t" r="r" b="b"/>
            <a:pathLst>
              <a:path w="8312150" h="954404">
                <a:moveTo>
                  <a:pt x="0" y="954024"/>
                </a:moveTo>
                <a:lnTo>
                  <a:pt x="8311896" y="954024"/>
                </a:lnTo>
                <a:lnTo>
                  <a:pt x="8311896" y="0"/>
                </a:lnTo>
                <a:lnTo>
                  <a:pt x="0" y="0"/>
                </a:lnTo>
                <a:lnTo>
                  <a:pt x="0" y="954024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02739" y="5650179"/>
            <a:ext cx="768477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sz="2800" spc="-80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www.wbibrasil.com.br/noticias/os-principios-de- 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usabilidade-para-aplicativos-em-dispositivos-moveis/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0661894-615C-4D25-AD6D-65A9C78162A8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7B5A95F5-B0A9-499A-91B4-2841FACF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E8B0E045-2199-4934-85BA-F9FDC360A43E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990600" y="1707878"/>
            <a:ext cx="9924627" cy="241797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37160">
              <a:spcBef>
                <a:spcPts val="1115"/>
              </a:spcBef>
            </a:pPr>
            <a:r>
              <a:rPr spc="-140" dirty="0">
                <a:solidFill>
                  <a:srgbClr val="C00000"/>
                </a:solidFill>
              </a:rPr>
              <a:t>Funcionalidade</a:t>
            </a:r>
          </a:p>
          <a:p>
            <a:pPr marL="588010" marR="6985" indent="-228600">
              <a:lnSpc>
                <a:spcPts val="3020"/>
              </a:lnSpc>
              <a:spcBef>
                <a:spcPts val="1265"/>
              </a:spcBef>
              <a:buChar char="•"/>
              <a:tabLst>
                <a:tab pos="588645" algn="l"/>
              </a:tabLst>
            </a:pPr>
            <a:r>
              <a:rPr sz="2800" spc="-320" dirty="0">
                <a:solidFill>
                  <a:schemeClr val="tx1"/>
                </a:solidFill>
              </a:rPr>
              <a:t>Os </a:t>
            </a:r>
            <a:r>
              <a:rPr sz="2800" spc="-105" dirty="0">
                <a:solidFill>
                  <a:schemeClr val="tx1"/>
                </a:solidFill>
              </a:rPr>
              <a:t>dispositivos </a:t>
            </a:r>
            <a:r>
              <a:rPr sz="2800" spc="-135" dirty="0">
                <a:solidFill>
                  <a:schemeClr val="tx1"/>
                </a:solidFill>
              </a:rPr>
              <a:t>móveis </a:t>
            </a:r>
            <a:r>
              <a:rPr sz="2800" spc="-145" dirty="0">
                <a:solidFill>
                  <a:schemeClr val="tx1"/>
                </a:solidFill>
              </a:rPr>
              <a:t>servem </a:t>
            </a:r>
            <a:r>
              <a:rPr sz="2800" spc="-220" dirty="0">
                <a:solidFill>
                  <a:schemeClr val="tx1"/>
                </a:solidFill>
              </a:rPr>
              <a:t>a </a:t>
            </a:r>
            <a:r>
              <a:rPr sz="2800" spc="-50" dirty="0">
                <a:solidFill>
                  <a:schemeClr val="tx1"/>
                </a:solidFill>
              </a:rPr>
              <a:t>múltiplos </a:t>
            </a:r>
            <a:r>
              <a:rPr sz="2800" spc="-95" dirty="0">
                <a:solidFill>
                  <a:schemeClr val="tx1"/>
                </a:solidFill>
              </a:rPr>
              <a:t>propósitos  </a:t>
            </a:r>
            <a:r>
              <a:rPr sz="2800" spc="-170" dirty="0">
                <a:solidFill>
                  <a:schemeClr val="tx1"/>
                </a:solidFill>
              </a:rPr>
              <a:t>e </a:t>
            </a:r>
            <a:r>
              <a:rPr sz="2800" spc="-50" dirty="0">
                <a:solidFill>
                  <a:schemeClr val="tx1"/>
                </a:solidFill>
              </a:rPr>
              <a:t>têm </a:t>
            </a:r>
            <a:r>
              <a:rPr sz="2800" spc="-145" dirty="0">
                <a:solidFill>
                  <a:schemeClr val="tx1"/>
                </a:solidFill>
              </a:rPr>
              <a:t>diversos </a:t>
            </a:r>
            <a:r>
              <a:rPr sz="2800" spc="-65" dirty="0">
                <a:solidFill>
                  <a:schemeClr val="tx1"/>
                </a:solidFill>
              </a:rPr>
              <a:t>tipos </a:t>
            </a:r>
            <a:r>
              <a:rPr sz="2800" spc="-130" dirty="0">
                <a:solidFill>
                  <a:schemeClr val="tx1"/>
                </a:solidFill>
              </a:rPr>
              <a:t>de</a:t>
            </a:r>
            <a:r>
              <a:rPr sz="2800" spc="-235" dirty="0">
                <a:solidFill>
                  <a:schemeClr val="tx1"/>
                </a:solidFill>
              </a:rPr>
              <a:t> </a:t>
            </a:r>
            <a:r>
              <a:rPr sz="2800" spc="-90" dirty="0">
                <a:solidFill>
                  <a:schemeClr val="tx1"/>
                </a:solidFill>
              </a:rPr>
              <a:t>funcionalidade;</a:t>
            </a:r>
            <a:endParaRPr sz="2800" dirty="0">
              <a:solidFill>
                <a:schemeClr val="tx1"/>
              </a:solidFill>
            </a:endParaRPr>
          </a:p>
          <a:p>
            <a:pPr marL="588010" marR="5080" indent="-228600">
              <a:lnSpc>
                <a:spcPts val="3020"/>
              </a:lnSpc>
              <a:spcBef>
                <a:spcPts val="1210"/>
              </a:spcBef>
              <a:buChar char="•"/>
              <a:tabLst>
                <a:tab pos="588645" algn="l"/>
              </a:tabLst>
            </a:pPr>
            <a:r>
              <a:rPr sz="2800" spc="-305" dirty="0">
                <a:solidFill>
                  <a:schemeClr val="tx1"/>
                </a:solidFill>
              </a:rPr>
              <a:t>Em </a:t>
            </a:r>
            <a:r>
              <a:rPr sz="2800" spc="-130" dirty="0">
                <a:solidFill>
                  <a:schemeClr val="tx1"/>
                </a:solidFill>
              </a:rPr>
              <a:t>geral </a:t>
            </a:r>
            <a:r>
              <a:rPr sz="2800" spc="-270" dirty="0">
                <a:solidFill>
                  <a:schemeClr val="tx1"/>
                </a:solidFill>
              </a:rPr>
              <a:t>as </a:t>
            </a:r>
            <a:r>
              <a:rPr sz="2800" spc="-155" dirty="0">
                <a:solidFill>
                  <a:schemeClr val="tx1"/>
                </a:solidFill>
              </a:rPr>
              <a:t>aplicações </a:t>
            </a:r>
            <a:r>
              <a:rPr sz="2800" spc="-135" dirty="0">
                <a:solidFill>
                  <a:schemeClr val="tx1"/>
                </a:solidFill>
              </a:rPr>
              <a:t>móveis </a:t>
            </a:r>
            <a:r>
              <a:rPr sz="2800" spc="-110" dirty="0">
                <a:solidFill>
                  <a:schemeClr val="tx1"/>
                </a:solidFill>
              </a:rPr>
              <a:t>podem </a:t>
            </a:r>
            <a:r>
              <a:rPr sz="2800" spc="-150" dirty="0">
                <a:solidFill>
                  <a:schemeClr val="tx1"/>
                </a:solidFill>
              </a:rPr>
              <a:t>ser </a:t>
            </a:r>
            <a:r>
              <a:rPr sz="2800" spc="-105" dirty="0">
                <a:solidFill>
                  <a:schemeClr val="tx1"/>
                </a:solidFill>
              </a:rPr>
              <a:t>divididas </a:t>
            </a:r>
            <a:r>
              <a:rPr sz="2800" spc="-135" dirty="0">
                <a:solidFill>
                  <a:schemeClr val="tx1"/>
                </a:solidFill>
              </a:rPr>
              <a:t>em  </a:t>
            </a:r>
            <a:r>
              <a:rPr sz="2800" spc="-180" dirty="0">
                <a:solidFill>
                  <a:schemeClr val="tx1"/>
                </a:solidFill>
              </a:rPr>
              <a:t>duas </a:t>
            </a:r>
            <a:r>
              <a:rPr sz="2800" spc="-135" dirty="0">
                <a:solidFill>
                  <a:schemeClr val="tx1"/>
                </a:solidFill>
              </a:rPr>
              <a:t>categorias </a:t>
            </a:r>
            <a:r>
              <a:rPr sz="2800" spc="-145" dirty="0">
                <a:solidFill>
                  <a:schemeClr val="tx1"/>
                </a:solidFill>
              </a:rPr>
              <a:t>(</a:t>
            </a:r>
            <a:r>
              <a:rPr sz="2800" i="1" spc="-145" dirty="0">
                <a:solidFill>
                  <a:schemeClr val="tx1"/>
                </a:solidFill>
                <a:latin typeface="Trebuchet MS"/>
                <a:cs typeface="Trebuchet MS"/>
              </a:rPr>
              <a:t>pelo </a:t>
            </a:r>
            <a:r>
              <a:rPr sz="2800" i="1" spc="-114" dirty="0">
                <a:solidFill>
                  <a:schemeClr val="tx1"/>
                </a:solidFill>
                <a:latin typeface="Trebuchet MS"/>
                <a:cs typeface="Trebuchet MS"/>
              </a:rPr>
              <a:t>seu </a:t>
            </a:r>
            <a:r>
              <a:rPr sz="2800" i="1" spc="-95" dirty="0">
                <a:solidFill>
                  <a:schemeClr val="tx1"/>
                </a:solidFill>
                <a:latin typeface="Trebuchet MS"/>
                <a:cs typeface="Trebuchet MS"/>
              </a:rPr>
              <a:t>modo </a:t>
            </a:r>
            <a:r>
              <a:rPr sz="2800" i="1" spc="-150" dirty="0">
                <a:solidFill>
                  <a:schemeClr val="tx1"/>
                </a:solidFill>
                <a:latin typeface="Trebuchet MS"/>
                <a:cs typeface="Trebuchet MS"/>
              </a:rPr>
              <a:t>de</a:t>
            </a:r>
            <a:r>
              <a:rPr sz="2800" i="1" spc="-445" dirty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sz="2800" i="1" spc="-95" dirty="0">
                <a:solidFill>
                  <a:schemeClr val="tx1"/>
                </a:solidFill>
                <a:latin typeface="Trebuchet MS"/>
                <a:cs typeface="Trebuchet MS"/>
              </a:rPr>
              <a:t>operação</a:t>
            </a:r>
            <a:r>
              <a:rPr sz="2800" spc="-95" dirty="0">
                <a:solidFill>
                  <a:schemeClr val="tx1"/>
                </a:solidFill>
              </a:rPr>
              <a:t>):</a:t>
            </a:r>
            <a:endParaRPr sz="2800" dirty="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32659" y="4347971"/>
            <a:ext cx="7807452" cy="213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24683" y="4539996"/>
            <a:ext cx="7423404" cy="1751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02984" y="4125848"/>
            <a:ext cx="3232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5" dirty="0">
                <a:solidFill>
                  <a:srgbClr val="68A30D"/>
                </a:solidFill>
                <a:latin typeface="Arial"/>
                <a:cs typeface="Arial"/>
              </a:rPr>
              <a:t>[LEE; </a:t>
            </a:r>
            <a:r>
              <a:rPr spc="-229" dirty="0">
                <a:solidFill>
                  <a:srgbClr val="68A30D"/>
                </a:solidFill>
                <a:latin typeface="Arial"/>
                <a:cs typeface="Arial"/>
              </a:rPr>
              <a:t>SCHNEIDER; </a:t>
            </a:r>
            <a:r>
              <a:rPr spc="25" dirty="0">
                <a:solidFill>
                  <a:srgbClr val="68A30D"/>
                </a:solidFill>
                <a:latin typeface="Arial"/>
                <a:cs typeface="Arial"/>
              </a:rPr>
              <a:t>&amp; </a:t>
            </a:r>
            <a:r>
              <a:rPr spc="-254" dirty="0">
                <a:solidFill>
                  <a:srgbClr val="68A30D"/>
                </a:solidFill>
                <a:latin typeface="Arial"/>
                <a:cs typeface="Arial"/>
              </a:rPr>
              <a:t>SCHELL,</a:t>
            </a:r>
            <a:r>
              <a:rPr spc="-275" dirty="0">
                <a:solidFill>
                  <a:srgbClr val="68A30D"/>
                </a:solidFill>
                <a:latin typeface="Arial"/>
                <a:cs typeface="Arial"/>
              </a:rPr>
              <a:t> </a:t>
            </a:r>
            <a:r>
              <a:rPr spc="-65" dirty="0">
                <a:solidFill>
                  <a:srgbClr val="68A30D"/>
                </a:solidFill>
                <a:latin typeface="Arial"/>
                <a:cs typeface="Arial"/>
              </a:rPr>
              <a:t>2005]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9F676C2-1479-450A-96E8-C63E45984AE8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5D0A99E1-20E4-4B04-ACC8-0F003551A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9A41B3AA-F3A1-4B39-AA0C-8C4D6DDD81F1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8132167" y="2695294"/>
            <a:ext cx="3842004" cy="3364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0600" y="1203192"/>
            <a:ext cx="9436532" cy="4657044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spcBef>
                <a:spcPts val="1115"/>
              </a:spcBef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Funcionalidade</a:t>
            </a:r>
            <a:endParaRPr sz="3200" dirty="0">
              <a:latin typeface="Arial"/>
              <a:cs typeface="Arial"/>
            </a:endParaRPr>
          </a:p>
          <a:p>
            <a:pPr marL="463550" marR="5080" indent="-228600">
              <a:lnSpc>
                <a:spcPts val="3020"/>
              </a:lnSpc>
              <a:spcBef>
                <a:spcPts val="1265"/>
              </a:spcBef>
              <a:buChar char="•"/>
              <a:tabLst>
                <a:tab pos="464184" algn="l"/>
              </a:tabLst>
            </a:pPr>
            <a:r>
              <a:rPr sz="2800" spc="-305" dirty="0">
                <a:latin typeface="Arial" panose="020B0604020202020204" pitchFamily="34" charset="0"/>
                <a:cs typeface="Arial" panose="020B0604020202020204" pitchFamily="34" charset="0"/>
              </a:rPr>
              <a:t>Em </a:t>
            </a:r>
            <a:r>
              <a:rPr sz="2800" spc="-130" dirty="0">
                <a:latin typeface="Arial" panose="020B0604020202020204" pitchFamily="34" charset="0"/>
                <a:cs typeface="Arial" panose="020B0604020202020204" pitchFamily="34" charset="0"/>
              </a:rPr>
              <a:t>geral </a:t>
            </a:r>
            <a:r>
              <a:rPr sz="2800" spc="-27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sz="2800" spc="-155" dirty="0">
                <a:latin typeface="Arial" panose="020B0604020202020204" pitchFamily="34" charset="0"/>
                <a:cs typeface="Arial" panose="020B0604020202020204" pitchFamily="34" charset="0"/>
              </a:rPr>
              <a:t>aplicações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móveis </a:t>
            </a:r>
            <a:r>
              <a:rPr sz="2800" spc="-110" dirty="0">
                <a:latin typeface="Arial" panose="020B0604020202020204" pitchFamily="34" charset="0"/>
                <a:cs typeface="Arial" panose="020B0604020202020204" pitchFamily="34" charset="0"/>
              </a:rPr>
              <a:t>podem 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ser </a:t>
            </a:r>
            <a:r>
              <a:rPr sz="2800" spc="-105" dirty="0">
                <a:latin typeface="Arial" panose="020B0604020202020204" pitchFamily="34" charset="0"/>
                <a:cs typeface="Arial" panose="020B0604020202020204" pitchFamily="34" charset="0"/>
              </a:rPr>
              <a:t>divididas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em  </a:t>
            </a:r>
            <a:r>
              <a:rPr sz="2800" spc="-180" dirty="0">
                <a:latin typeface="Arial" panose="020B0604020202020204" pitchFamily="34" charset="0"/>
                <a:cs typeface="Arial" panose="020B0604020202020204" pitchFamily="34" charset="0"/>
              </a:rPr>
              <a:t>duas </a:t>
            </a:r>
            <a:r>
              <a:rPr sz="2800" spc="-135" dirty="0">
                <a:latin typeface="Arial" panose="020B0604020202020204" pitchFamily="34" charset="0"/>
                <a:cs typeface="Arial" panose="020B0604020202020204" pitchFamily="34" charset="0"/>
              </a:rPr>
              <a:t>categorias </a:t>
            </a:r>
            <a:r>
              <a:rPr sz="2800" spc="-145" dirty="0">
                <a:latin typeface="Arial" panose="020B0604020202020204" pitchFamily="34" charset="0"/>
                <a:cs typeface="Arial" panose="020B0604020202020204" pitchFamily="34" charset="0"/>
              </a:rPr>
              <a:t>(pelo </a:t>
            </a:r>
            <a:r>
              <a:rPr sz="2800" spc="-114" dirty="0">
                <a:latin typeface="Arial" panose="020B0604020202020204" pitchFamily="34" charset="0"/>
                <a:cs typeface="Arial" panose="020B0604020202020204" pitchFamily="34" charset="0"/>
              </a:rPr>
              <a:t>seu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modo </a:t>
            </a:r>
            <a:r>
              <a:rPr sz="2800" spc="-150" dirty="0"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sz="2800" spc="-4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95" dirty="0">
                <a:latin typeface="Arial" panose="020B0604020202020204" pitchFamily="34" charset="0"/>
                <a:cs typeface="Arial" panose="020B0604020202020204" pitchFamily="34" charset="0"/>
              </a:rPr>
              <a:t>operação):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8155" marR="3766185" indent="-271145" algn="just">
              <a:spcBef>
                <a:spcPts val="1275"/>
              </a:spcBef>
              <a:buChar char="•"/>
              <a:tabLst>
                <a:tab pos="478790" algn="l"/>
              </a:tabLst>
            </a:pPr>
            <a:r>
              <a:rPr sz="2400" spc="-90" dirty="0">
                <a:latin typeface="Arial" panose="020B0604020202020204" pitchFamily="34" charset="0"/>
                <a:cs typeface="Arial" panose="020B0604020202020204" pitchFamily="34" charset="0"/>
              </a:rPr>
              <a:t>Independentes:</a:t>
            </a:r>
            <a:r>
              <a:rPr sz="2400" spc="48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25" dirty="0">
                <a:latin typeface="Arial" panose="020B0604020202020204" pitchFamily="34" charset="0"/>
                <a:cs typeface="Arial" panose="020B0604020202020204" pitchFamily="34" charset="0"/>
              </a:rPr>
              <a:t>executam </a:t>
            </a:r>
            <a:r>
              <a:rPr sz="2400" spc="-165" dirty="0">
                <a:latin typeface="Arial" panose="020B0604020202020204" pitchFamily="34" charset="0"/>
                <a:cs typeface="Arial" panose="020B0604020202020204" pitchFamily="34" charset="0"/>
              </a:rPr>
              <a:t>sem  </a:t>
            </a:r>
            <a:r>
              <a:rPr sz="2400" spc="-75" dirty="0">
                <a:latin typeface="Arial" panose="020B0604020202020204" pitchFamily="34" charset="0"/>
                <a:cs typeface="Arial" panose="020B0604020202020204" pitchFamily="34" charset="0"/>
              </a:rPr>
              <a:t>qualquer </a:t>
            </a:r>
            <a:r>
              <a:rPr sz="2400" spc="-65" dirty="0">
                <a:latin typeface="Arial" panose="020B0604020202020204" pitchFamily="34" charset="0"/>
                <a:cs typeface="Arial" panose="020B0604020202020204" pitchFamily="34" charset="0"/>
              </a:rPr>
              <a:t>contato</a:t>
            </a:r>
            <a:r>
              <a:rPr sz="2400" spc="5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30" dirty="0"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sz="2400" spc="-20" dirty="0">
                <a:latin typeface="Arial" panose="020B0604020202020204" pitchFamily="34" charset="0"/>
                <a:cs typeface="Arial" panose="020B0604020202020204" pitchFamily="34" charset="0"/>
              </a:rPr>
              <a:t>outro  </a:t>
            </a:r>
            <a:r>
              <a:rPr sz="2400" spc="-95" dirty="0">
                <a:latin typeface="Arial" panose="020B0604020202020204" pitchFamily="34" charset="0"/>
                <a:cs typeface="Arial" panose="020B0604020202020204" pitchFamily="34" charset="0"/>
              </a:rPr>
              <a:t>usuário </a:t>
            </a:r>
            <a:r>
              <a:rPr sz="2400" spc="-80" dirty="0">
                <a:latin typeface="Arial" panose="020B0604020202020204" pitchFamily="34" charset="0"/>
                <a:cs typeface="Arial" panose="020B0604020202020204" pitchFamily="34" charset="0"/>
              </a:rPr>
              <a:t>ou </a:t>
            </a:r>
            <a:r>
              <a:rPr sz="2400" spc="-125" dirty="0">
                <a:latin typeface="Arial" panose="020B0604020202020204" pitchFamily="34" charset="0"/>
                <a:cs typeface="Arial" panose="020B0604020202020204" pitchFamily="34" charset="0"/>
              </a:rPr>
              <a:t>sistema </a:t>
            </a:r>
            <a:r>
              <a:rPr sz="2400" spc="-114" dirty="0">
                <a:latin typeface="Arial" panose="020B0604020202020204" pitchFamily="34" charset="0"/>
                <a:cs typeface="Arial" panose="020B0604020202020204" pitchFamily="34" charset="0"/>
              </a:rPr>
              <a:t>(jogos,  </a:t>
            </a:r>
            <a:r>
              <a:rPr sz="2400" spc="-145" dirty="0">
                <a:latin typeface="Arial" panose="020B0604020202020204" pitchFamily="34" charset="0"/>
                <a:cs typeface="Arial" panose="020B0604020202020204" pitchFamily="34" charset="0"/>
              </a:rPr>
              <a:t>relógio, </a:t>
            </a:r>
            <a:r>
              <a:rPr sz="2400" spc="-125" dirty="0">
                <a:latin typeface="Arial" panose="020B0604020202020204" pitchFamily="34" charset="0"/>
                <a:cs typeface="Arial" panose="020B0604020202020204" pitchFamily="34" charset="0"/>
              </a:rPr>
              <a:t>calculadora,</a:t>
            </a:r>
            <a:r>
              <a:rPr sz="2400" spc="-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25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sz="2400" spc="-125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t-BR" sz="2400" spc="-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8155" marR="3766185" indent="-271145">
              <a:spcBef>
                <a:spcPts val="1275"/>
              </a:spcBef>
              <a:buChar char="•"/>
              <a:tabLst>
                <a:tab pos="478790" algn="l"/>
              </a:tabLs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Dependentes: precisam se conectar a outros usuários ou sistema (calendário, agenda,</a:t>
            </a:r>
          </a:p>
          <a:p>
            <a:pPr marL="478155" marR="3766185" indent="-271145" algn="just">
              <a:spcBef>
                <a:spcPts val="1275"/>
              </a:spcBef>
              <a:buChar char="•"/>
              <a:tabLst>
                <a:tab pos="478790" algn="l"/>
              </a:tabLst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GPS, correio eletrônico, notícias,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937EF726-63CE-48C0-ACA3-DA7751AD7C0A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B8C8D935-8DFB-4D27-A43F-636A51D9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AB15DF33-3D02-43B2-8E2E-E5EB69DD14E0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23780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Conectividade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8200" y="2065400"/>
            <a:ext cx="11049000" cy="21922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spcBef>
                <a:spcPts val="95"/>
              </a:spcBef>
              <a:buChar char="•"/>
              <a:tabLst>
                <a:tab pos="241300" algn="l"/>
                <a:tab pos="1198245" algn="l"/>
              </a:tabLst>
            </a:pPr>
            <a:r>
              <a:rPr lang="pt-BR" sz="2800" spc="-185" dirty="0">
                <a:latin typeface="Arial"/>
                <a:cs typeface="Arial"/>
              </a:rPr>
              <a:t>Uma das maiores características atualmente aos dispositivos móveis é a conectividade.</a:t>
            </a:r>
          </a:p>
          <a:p>
            <a:pPr marL="241300" indent="-228600">
              <a:spcBef>
                <a:spcPts val="95"/>
              </a:spcBef>
              <a:buChar char="•"/>
              <a:tabLst>
                <a:tab pos="241300" algn="l"/>
                <a:tab pos="1198245" algn="l"/>
              </a:tabLst>
            </a:pPr>
            <a:r>
              <a:rPr lang="pt-BR" sz="2800" spc="-185" dirty="0">
                <a:latin typeface="Arial"/>
                <a:cs typeface="Arial"/>
              </a:rPr>
              <a:t>• Muitos dispositivos móveis tem a capacidade de usar aplicações de forma independente, mas sua função</a:t>
            </a:r>
          </a:p>
          <a:p>
            <a:pPr marL="241300" indent="-228600">
              <a:spcBef>
                <a:spcPts val="95"/>
              </a:spcBef>
              <a:buChar char="•"/>
              <a:tabLst>
                <a:tab pos="241300" algn="l"/>
                <a:tab pos="1198245" algn="l"/>
              </a:tabLst>
            </a:pPr>
            <a:r>
              <a:rPr lang="pt-BR" sz="2800" spc="-185" dirty="0">
                <a:latin typeface="Arial"/>
                <a:cs typeface="Arial"/>
              </a:rPr>
              <a:t>primária é: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23788" y="6586726"/>
            <a:ext cx="4520184" cy="271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39029" y="4128515"/>
            <a:ext cx="4490085" cy="2468880"/>
          </a:xfrm>
          <a:custGeom>
            <a:avLst/>
            <a:gdLst/>
            <a:ahLst/>
            <a:cxnLst/>
            <a:rect l="l" t="t" r="r" b="b"/>
            <a:pathLst>
              <a:path w="4490084" h="2468879">
                <a:moveTo>
                  <a:pt x="4277487" y="0"/>
                </a:moveTo>
                <a:lnTo>
                  <a:pt x="212217" y="0"/>
                </a:lnTo>
                <a:lnTo>
                  <a:pt x="163552" y="5603"/>
                </a:lnTo>
                <a:lnTo>
                  <a:pt x="118881" y="21567"/>
                </a:lnTo>
                <a:lnTo>
                  <a:pt x="79479" y="46616"/>
                </a:lnTo>
                <a:lnTo>
                  <a:pt x="46616" y="79479"/>
                </a:lnTo>
                <a:lnTo>
                  <a:pt x="21567" y="118881"/>
                </a:lnTo>
                <a:lnTo>
                  <a:pt x="5603" y="163552"/>
                </a:lnTo>
                <a:lnTo>
                  <a:pt x="0" y="212216"/>
                </a:lnTo>
                <a:lnTo>
                  <a:pt x="0" y="2256701"/>
                </a:lnTo>
                <a:lnTo>
                  <a:pt x="5603" y="2305351"/>
                </a:lnTo>
                <a:lnTo>
                  <a:pt x="21567" y="2350011"/>
                </a:lnTo>
                <a:lnTo>
                  <a:pt x="46616" y="2389408"/>
                </a:lnTo>
                <a:lnTo>
                  <a:pt x="79479" y="2422266"/>
                </a:lnTo>
                <a:lnTo>
                  <a:pt x="118881" y="2447313"/>
                </a:lnTo>
                <a:lnTo>
                  <a:pt x="163552" y="2463276"/>
                </a:lnTo>
                <a:lnTo>
                  <a:pt x="212217" y="2468879"/>
                </a:lnTo>
                <a:lnTo>
                  <a:pt x="4277487" y="2468879"/>
                </a:lnTo>
                <a:lnTo>
                  <a:pt x="4326151" y="2463276"/>
                </a:lnTo>
                <a:lnTo>
                  <a:pt x="4370822" y="2447313"/>
                </a:lnTo>
                <a:lnTo>
                  <a:pt x="4410224" y="2422266"/>
                </a:lnTo>
                <a:lnTo>
                  <a:pt x="4443087" y="2389408"/>
                </a:lnTo>
                <a:lnTo>
                  <a:pt x="4468136" y="2350011"/>
                </a:lnTo>
                <a:lnTo>
                  <a:pt x="4484100" y="2305351"/>
                </a:lnTo>
                <a:lnTo>
                  <a:pt x="4489704" y="2256701"/>
                </a:lnTo>
                <a:lnTo>
                  <a:pt x="4489704" y="212216"/>
                </a:lnTo>
                <a:lnTo>
                  <a:pt x="4484100" y="163552"/>
                </a:lnTo>
                <a:lnTo>
                  <a:pt x="4468136" y="118881"/>
                </a:lnTo>
                <a:lnTo>
                  <a:pt x="4443087" y="79479"/>
                </a:lnTo>
                <a:lnTo>
                  <a:pt x="4410224" y="46616"/>
                </a:lnTo>
                <a:lnTo>
                  <a:pt x="4370822" y="21567"/>
                </a:lnTo>
                <a:lnTo>
                  <a:pt x="4326151" y="5603"/>
                </a:lnTo>
                <a:lnTo>
                  <a:pt x="4277487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39028" y="4128516"/>
            <a:ext cx="4489704" cy="2468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74092" y="4430121"/>
            <a:ext cx="4489705" cy="1439497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715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  <a:tab pos="2059305" algn="l"/>
              </a:tabLst>
            </a:pPr>
            <a:r>
              <a:rPr lang="pt-BR" sz="2400" dirty="0">
                <a:latin typeface="Arial"/>
                <a:cs typeface="Arial"/>
              </a:rPr>
              <a:t>Conectar pessoas e/ou sistemas;</a:t>
            </a:r>
          </a:p>
          <a:p>
            <a:pPr marL="241300" marR="5715" indent="-228600">
              <a:lnSpc>
                <a:spcPts val="2590"/>
              </a:lnSpc>
              <a:spcBef>
                <a:spcPts val="425"/>
              </a:spcBef>
              <a:buChar char="•"/>
              <a:tabLst>
                <a:tab pos="241300" algn="l"/>
                <a:tab pos="2059305" algn="l"/>
              </a:tabLst>
            </a:pPr>
            <a:r>
              <a:rPr lang="pt-BR" sz="2400" dirty="0">
                <a:latin typeface="Arial"/>
                <a:cs typeface="Arial"/>
              </a:rPr>
              <a:t>Transmitir e receber informações.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32DEC10-2650-4268-86E3-A045A865ACCB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E06B6BFF-282F-4166-ACC1-E61E5B331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92566B42-7070-4CEB-8F28-DD2CAD2A28F6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189732" y="2823972"/>
            <a:ext cx="5433060" cy="2185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1755" y="3015996"/>
            <a:ext cx="5049012" cy="1801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65757" y="1336411"/>
            <a:ext cx="6838315" cy="159385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spcBef>
                <a:spcPts val="1115"/>
              </a:spcBef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Conectividade</a:t>
            </a:r>
            <a:endParaRPr sz="3200" dirty="0">
              <a:latin typeface="Arial"/>
              <a:cs typeface="Arial"/>
            </a:endParaRPr>
          </a:p>
          <a:p>
            <a:pPr marL="463550" indent="-228600">
              <a:spcBef>
                <a:spcPts val="880"/>
              </a:spcBef>
              <a:buChar char="•"/>
              <a:tabLst>
                <a:tab pos="464184" algn="l"/>
              </a:tabLst>
            </a:pPr>
            <a:r>
              <a:rPr sz="2800" spc="-165" dirty="0">
                <a:latin typeface="Arial"/>
                <a:cs typeface="Arial"/>
              </a:rPr>
              <a:t>Um </a:t>
            </a:r>
            <a:r>
              <a:rPr sz="2800" spc="-90" dirty="0">
                <a:latin typeface="Arial"/>
                <a:cs typeface="Arial"/>
              </a:rPr>
              <a:t>dispositivo </a:t>
            </a:r>
            <a:r>
              <a:rPr sz="2800" spc="-105" dirty="0">
                <a:latin typeface="Arial"/>
                <a:cs typeface="Arial"/>
              </a:rPr>
              <a:t>móvel </a:t>
            </a:r>
            <a:r>
              <a:rPr sz="2800" spc="-120" dirty="0">
                <a:latin typeface="Arial"/>
                <a:cs typeface="Arial"/>
              </a:rPr>
              <a:t>opera </a:t>
            </a:r>
            <a:r>
              <a:rPr sz="2800" spc="-135" dirty="0">
                <a:latin typeface="Arial"/>
                <a:cs typeface="Arial"/>
              </a:rPr>
              <a:t>em </a:t>
            </a:r>
            <a:r>
              <a:rPr sz="2800" spc="-80" dirty="0">
                <a:latin typeface="Arial"/>
                <a:cs typeface="Arial"/>
              </a:rPr>
              <a:t>três</a:t>
            </a:r>
            <a:r>
              <a:rPr sz="2800" spc="-190" dirty="0">
                <a:latin typeface="Arial"/>
                <a:cs typeface="Arial"/>
              </a:rPr>
              <a:t> </a:t>
            </a:r>
            <a:r>
              <a:rPr sz="2800" spc="-120" dirty="0">
                <a:latin typeface="Arial"/>
                <a:cs typeface="Arial"/>
              </a:rPr>
              <a:t>modos</a:t>
            </a:r>
            <a:r>
              <a:rPr sz="2800" spc="-12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2800" dirty="0">
              <a:latin typeface="Arial"/>
              <a:cs typeface="Arial"/>
            </a:endParaRPr>
          </a:p>
          <a:p>
            <a:pPr marL="3277870">
              <a:spcBef>
                <a:spcPts val="1090"/>
              </a:spcBef>
            </a:pPr>
            <a:r>
              <a:rPr spc="-175" dirty="0">
                <a:solidFill>
                  <a:srgbClr val="68A30D"/>
                </a:solidFill>
                <a:latin typeface="Arial"/>
                <a:cs typeface="Arial"/>
              </a:rPr>
              <a:t>[LEE; </a:t>
            </a:r>
            <a:r>
              <a:rPr spc="-229" dirty="0">
                <a:solidFill>
                  <a:srgbClr val="68A30D"/>
                </a:solidFill>
                <a:latin typeface="Arial"/>
                <a:cs typeface="Arial"/>
              </a:rPr>
              <a:t>SCHNEIDER; </a:t>
            </a:r>
            <a:r>
              <a:rPr spc="25" dirty="0">
                <a:solidFill>
                  <a:srgbClr val="68A30D"/>
                </a:solidFill>
                <a:latin typeface="Arial"/>
                <a:cs typeface="Arial"/>
              </a:rPr>
              <a:t>&amp; </a:t>
            </a:r>
            <a:r>
              <a:rPr spc="-254" dirty="0">
                <a:solidFill>
                  <a:srgbClr val="68A30D"/>
                </a:solidFill>
                <a:latin typeface="Arial"/>
                <a:cs typeface="Arial"/>
              </a:rPr>
              <a:t>SCHELL,</a:t>
            </a:r>
            <a:r>
              <a:rPr spc="-229" dirty="0">
                <a:solidFill>
                  <a:srgbClr val="68A30D"/>
                </a:solidFill>
                <a:latin typeface="Arial"/>
                <a:cs typeface="Arial"/>
              </a:rPr>
              <a:t> </a:t>
            </a:r>
            <a:r>
              <a:rPr spc="-65" dirty="0">
                <a:solidFill>
                  <a:srgbClr val="68A30D"/>
                </a:solidFill>
                <a:latin typeface="Arial"/>
                <a:cs typeface="Arial"/>
              </a:rPr>
              <a:t>2005]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4001" y="5257800"/>
            <a:ext cx="8373109" cy="1477010"/>
          </a:xfrm>
          <a:custGeom>
            <a:avLst/>
            <a:gdLst/>
            <a:ahLst/>
            <a:cxnLst/>
            <a:rect l="l" t="t" r="r" b="b"/>
            <a:pathLst>
              <a:path w="8373109" h="1477009">
                <a:moveTo>
                  <a:pt x="0" y="1476756"/>
                </a:moveTo>
                <a:lnTo>
                  <a:pt x="8372856" y="1476756"/>
                </a:lnTo>
                <a:lnTo>
                  <a:pt x="8372856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02739" y="5285359"/>
            <a:ext cx="821690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Um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dispositivo 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móvel pode estar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sempre 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conectado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a um sistema</a:t>
            </a:r>
            <a:r>
              <a:rPr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back-end;</a:t>
            </a:r>
            <a:endParaRPr>
              <a:latin typeface="Trebuchet MS"/>
              <a:cs typeface="Trebuchet MS"/>
            </a:endParaRPr>
          </a:p>
          <a:p>
            <a:pPr marL="299085" marR="6985" indent="-286385">
              <a:buFont typeface="Wingdings"/>
              <a:buChar char=""/>
              <a:tabLst>
                <a:tab pos="299720" algn="l"/>
              </a:tabLst>
            </a:pP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Um dispositivo móvel pode estar conectado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de 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forma intermitente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a um  sistema 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back-end;</a:t>
            </a:r>
            <a:r>
              <a:rPr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  <a:p>
            <a:pPr marL="299085" indent="-286385">
              <a:buFont typeface="Wingdings"/>
              <a:buChar char=""/>
              <a:tabLst>
                <a:tab pos="299720" algn="l"/>
              </a:tabLst>
            </a:pP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dispositivo</a:t>
            </a:r>
            <a:r>
              <a:rPr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móvel</a:t>
            </a:r>
            <a:r>
              <a:rPr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pode</a:t>
            </a:r>
            <a:r>
              <a:rPr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operar</a:t>
            </a:r>
            <a:r>
              <a:rPr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inteiramente</a:t>
            </a:r>
            <a:r>
              <a:rPr spc="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sem</a:t>
            </a:r>
            <a:r>
              <a:rPr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conexão</a:t>
            </a:r>
            <a:r>
              <a:rPr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pc="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um</a:t>
            </a:r>
            <a:r>
              <a:rPr spc="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sistema</a:t>
            </a:r>
            <a:endParaRPr>
              <a:latin typeface="Trebuchet MS"/>
              <a:cs typeface="Trebuchet MS"/>
            </a:endParaRPr>
          </a:p>
          <a:p>
            <a:pPr marL="299085"/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back-end.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2489B76-6A50-4FEF-9394-4B709BAA8EB3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60B920D1-1635-4D91-B49C-DBCC8FFD9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7262FE2F-0E92-411F-8A7C-3C40D0B4DC2F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 dirty="0">
                <a:solidFill>
                  <a:schemeClr val="tx1"/>
                </a:solidFill>
              </a:rPr>
              <a:t>Características </a:t>
            </a:r>
            <a:r>
              <a:rPr lang="pt-BR" sz="3600" kern="0" spc="-100" dirty="0">
                <a:solidFill>
                  <a:schemeClr val="tx1"/>
                </a:solidFill>
              </a:rPr>
              <a:t>dos </a:t>
            </a:r>
            <a:r>
              <a:rPr lang="pt-BR" sz="3600" kern="0" spc="-165" dirty="0">
                <a:solidFill>
                  <a:schemeClr val="tx1"/>
                </a:solidFill>
              </a:rPr>
              <a:t>Dispositivos</a:t>
            </a:r>
            <a:r>
              <a:rPr lang="pt-BR" sz="3600" kern="0" spc="-710" dirty="0">
                <a:solidFill>
                  <a:schemeClr val="tx1"/>
                </a:solidFill>
              </a:rPr>
              <a:t> </a:t>
            </a:r>
            <a:r>
              <a:rPr lang="pt-BR" sz="3600" kern="0" spc="-70" dirty="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30147" y="1361923"/>
            <a:ext cx="10571253" cy="120840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spcBef>
                <a:spcPts val="915"/>
              </a:spcBef>
            </a:pPr>
            <a:r>
              <a:rPr sz="3200" spc="-140" dirty="0">
                <a:solidFill>
                  <a:srgbClr val="C00000"/>
                </a:solidFill>
                <a:latin typeface="Arial"/>
                <a:cs typeface="Arial"/>
              </a:rPr>
              <a:t>Conectividade</a:t>
            </a:r>
            <a:endParaRPr sz="3200" dirty="0">
              <a:latin typeface="Arial"/>
              <a:cs typeface="Arial"/>
            </a:endParaRPr>
          </a:p>
          <a:p>
            <a:pPr marL="555625" indent="-320675">
              <a:spcBef>
                <a:spcPts val="815"/>
              </a:spcBef>
              <a:buSzPct val="96875"/>
              <a:buFont typeface="Wingdings"/>
              <a:buChar char=""/>
              <a:tabLst>
                <a:tab pos="556260" algn="l"/>
              </a:tabLst>
            </a:pPr>
            <a:r>
              <a:rPr sz="3200" b="1" spc="-204" dirty="0">
                <a:solidFill>
                  <a:srgbClr val="585858"/>
                </a:solidFill>
                <a:latin typeface="Trebuchet MS"/>
                <a:cs typeface="Trebuchet MS"/>
              </a:rPr>
              <a:t>Existem </a:t>
            </a:r>
            <a:r>
              <a:rPr sz="3200" b="1" spc="-210" dirty="0">
                <a:solidFill>
                  <a:srgbClr val="585858"/>
                </a:solidFill>
                <a:latin typeface="Trebuchet MS"/>
                <a:cs typeface="Trebuchet MS"/>
              </a:rPr>
              <a:t>diferença </a:t>
            </a:r>
            <a:r>
              <a:rPr sz="3200" b="1" spc="-220" dirty="0">
                <a:solidFill>
                  <a:srgbClr val="585858"/>
                </a:solidFill>
                <a:latin typeface="Trebuchet MS"/>
                <a:cs typeface="Trebuchet MS"/>
              </a:rPr>
              <a:t>entre </a:t>
            </a:r>
            <a:r>
              <a:rPr sz="3200" b="1" spc="-170" dirty="0">
                <a:solidFill>
                  <a:srgbClr val="006FC0"/>
                </a:solidFill>
                <a:latin typeface="Trebuchet MS"/>
                <a:cs typeface="Trebuchet MS"/>
              </a:rPr>
              <a:t>móvel </a:t>
            </a:r>
            <a:r>
              <a:rPr sz="3200" b="1" spc="-229" dirty="0">
                <a:solidFill>
                  <a:srgbClr val="585858"/>
                </a:solidFill>
                <a:latin typeface="Trebuchet MS"/>
                <a:cs typeface="Trebuchet MS"/>
              </a:rPr>
              <a:t>e </a:t>
            </a:r>
            <a:r>
              <a:rPr sz="3200" b="1" spc="-160" dirty="0">
                <a:solidFill>
                  <a:srgbClr val="FD9D12"/>
                </a:solidFill>
                <a:latin typeface="Trebuchet MS"/>
                <a:cs typeface="Trebuchet MS"/>
              </a:rPr>
              <a:t>sem</a:t>
            </a:r>
            <a:r>
              <a:rPr sz="3200" b="1" spc="-495" dirty="0">
                <a:solidFill>
                  <a:srgbClr val="FD9D12"/>
                </a:solidFill>
                <a:latin typeface="Trebuchet MS"/>
                <a:cs typeface="Trebuchet MS"/>
              </a:rPr>
              <a:t> </a:t>
            </a:r>
            <a:r>
              <a:rPr sz="3200" b="1" spc="-145" dirty="0">
                <a:solidFill>
                  <a:srgbClr val="FD9D12"/>
                </a:solidFill>
                <a:latin typeface="Trebuchet MS"/>
                <a:cs typeface="Trebuchet MS"/>
              </a:rPr>
              <a:t>fio</a:t>
            </a:r>
            <a:r>
              <a:rPr sz="3200" b="1" spc="-145" dirty="0">
                <a:solidFill>
                  <a:srgbClr val="585858"/>
                </a:solidFill>
                <a:latin typeface="Trebuchet MS"/>
                <a:cs typeface="Trebuchet MS"/>
              </a:rPr>
              <a:t>!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146" y="2660981"/>
            <a:ext cx="11028453" cy="2180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spcBef>
                <a:spcPts val="105"/>
              </a:spcBef>
              <a:buChar char="•"/>
              <a:tabLst>
                <a:tab pos="241300" algn="l"/>
                <a:tab pos="2022475" algn="l"/>
              </a:tabLst>
            </a:pPr>
            <a:r>
              <a:rPr lang="pt-BR" sz="2800" spc="-45" dirty="0">
                <a:latin typeface="Arial"/>
                <a:cs typeface="Arial"/>
              </a:rPr>
              <a:t>Mobilidade não significa necessariamente ter uma conexão sem fio;</a:t>
            </a:r>
          </a:p>
          <a:p>
            <a:pPr marL="241300" indent="-228600">
              <a:spcBef>
                <a:spcPts val="105"/>
              </a:spcBef>
              <a:buChar char="•"/>
              <a:tabLst>
                <a:tab pos="241300" algn="l"/>
                <a:tab pos="2022475" algn="l"/>
              </a:tabLst>
            </a:pPr>
            <a:r>
              <a:rPr lang="pt-BR" sz="2800" spc="-45" dirty="0">
                <a:latin typeface="Arial"/>
                <a:cs typeface="Arial"/>
              </a:rPr>
              <a:t>É possível uma aplicação funcionar de forma móvel e estar completamente desconectado enquanto se coletam informação antes de se conectar a uma rede sem fio, ou ligada por cabos para se comunicar/transferir informações.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34200" y="5496077"/>
            <a:ext cx="2028904" cy="13235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8126768-EB78-43D5-9F3B-EE348D6926CF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BA6F6D6A-10E5-44A9-BD8F-DD533A1A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B02183AA-3794-42D2-96AC-E7D7B9F108BA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87753" y="454609"/>
            <a:ext cx="1267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7753" y="2644216"/>
            <a:ext cx="7732293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" algn="ctr">
              <a:spcBef>
                <a:spcPts val="100"/>
              </a:spcBef>
            </a:pPr>
            <a:r>
              <a:rPr lang="pt-BR" sz="6000" spc="-80" dirty="0">
                <a:latin typeface="Arial"/>
                <a:cs typeface="Arial"/>
              </a:rPr>
              <a:t>Difícil narrativa</a:t>
            </a:r>
            <a:r>
              <a:rPr sz="6000" spc="-80" dirty="0">
                <a:latin typeface="Arial"/>
                <a:cs typeface="Arial"/>
              </a:rPr>
              <a:t> </a:t>
            </a:r>
            <a:r>
              <a:rPr sz="6000" spc="-275" dirty="0">
                <a:latin typeface="Arial"/>
                <a:cs typeface="Arial"/>
              </a:rPr>
              <a:t>sobre </a:t>
            </a:r>
            <a:r>
              <a:rPr sz="6000" spc="-175" dirty="0">
                <a:latin typeface="Arial"/>
                <a:cs typeface="Arial"/>
              </a:rPr>
              <a:t>o  </a:t>
            </a:r>
            <a:r>
              <a:rPr sz="6000" spc="-250" dirty="0">
                <a:latin typeface="Arial"/>
                <a:cs typeface="Arial"/>
              </a:rPr>
              <a:t>Desenvolvimento</a:t>
            </a:r>
            <a:r>
              <a:rPr sz="6000" spc="-415" dirty="0">
                <a:latin typeface="Arial"/>
                <a:cs typeface="Arial"/>
              </a:rPr>
              <a:t> </a:t>
            </a:r>
            <a:r>
              <a:rPr sz="6000" spc="-440" dirty="0">
                <a:latin typeface="Arial"/>
                <a:cs typeface="Arial"/>
              </a:rPr>
              <a:t>das  </a:t>
            </a:r>
            <a:r>
              <a:rPr sz="6000" spc="-335" dirty="0">
                <a:latin typeface="Arial"/>
                <a:cs typeface="Arial"/>
              </a:rPr>
              <a:t>Aplicações </a:t>
            </a:r>
            <a:r>
              <a:rPr sz="6000" spc="-229" dirty="0">
                <a:latin typeface="Arial"/>
                <a:cs typeface="Arial"/>
              </a:rPr>
              <a:t>Móveis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85800" y="1336412"/>
            <a:ext cx="10820399" cy="2974019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spcBef>
                <a:spcPts val="1115"/>
              </a:spcBef>
            </a:pPr>
            <a:r>
              <a:rPr sz="3200" spc="-135" dirty="0" err="1">
                <a:solidFill>
                  <a:srgbClr val="C00000"/>
                </a:solidFill>
                <a:latin typeface="Arial"/>
                <a:cs typeface="Arial"/>
              </a:rPr>
              <a:t>Contexto</a:t>
            </a:r>
            <a:endParaRPr lang="pt-BR" sz="3200" spc="-135" dirty="0">
              <a:solidFill>
                <a:srgbClr val="C00000"/>
              </a:solidFill>
              <a:latin typeface="Arial"/>
              <a:cs typeface="Arial"/>
            </a:endParaRPr>
          </a:p>
          <a:p>
            <a:pPr marL="12700">
              <a:spcBef>
                <a:spcPts val="1115"/>
              </a:spcBef>
            </a:pPr>
            <a:endParaRPr sz="3200" dirty="0">
              <a:latin typeface="Arial"/>
              <a:cs typeface="Arial"/>
            </a:endParaRPr>
          </a:p>
          <a:p>
            <a:pPr marL="463550" marR="5080" indent="-228600" algn="just">
              <a:lnSpc>
                <a:spcPct val="90000"/>
              </a:lnSpc>
              <a:spcBef>
                <a:spcPts val="1215"/>
              </a:spcBef>
              <a:buChar char="•"/>
              <a:tabLst>
                <a:tab pos="464184" algn="l"/>
              </a:tabLst>
            </a:pPr>
            <a:r>
              <a:rPr sz="2800" spc="-280" dirty="0">
                <a:latin typeface="Arial"/>
                <a:cs typeface="Arial"/>
              </a:rPr>
              <a:t>Às </a:t>
            </a:r>
            <a:r>
              <a:rPr sz="2800" spc="-240" dirty="0">
                <a:latin typeface="Arial"/>
                <a:cs typeface="Arial"/>
              </a:rPr>
              <a:t>vezes </a:t>
            </a:r>
            <a:r>
              <a:rPr sz="2800" spc="-90" dirty="0">
                <a:latin typeface="Arial"/>
                <a:cs typeface="Arial"/>
              </a:rPr>
              <a:t>ocorre </a:t>
            </a:r>
            <a:r>
              <a:rPr sz="2800" spc="-110" dirty="0">
                <a:latin typeface="Arial"/>
                <a:cs typeface="Arial"/>
              </a:rPr>
              <a:t>que, </a:t>
            </a:r>
            <a:r>
              <a:rPr sz="2800" spc="-114" dirty="0">
                <a:latin typeface="Arial"/>
                <a:cs typeface="Arial"/>
              </a:rPr>
              <a:t>quando </a:t>
            </a:r>
            <a:r>
              <a:rPr sz="2800" spc="-140" dirty="0">
                <a:latin typeface="Arial"/>
                <a:cs typeface="Arial"/>
              </a:rPr>
              <a:t>apresentamos </a:t>
            </a:r>
            <a:r>
              <a:rPr sz="2800" spc="-125" dirty="0">
                <a:latin typeface="Arial"/>
                <a:cs typeface="Arial"/>
              </a:rPr>
              <a:t>propostas 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110" dirty="0">
                <a:latin typeface="Arial"/>
                <a:cs typeface="Arial"/>
              </a:rPr>
              <a:t>desenvolvimento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140" dirty="0">
                <a:latin typeface="Arial"/>
                <a:cs typeface="Arial"/>
              </a:rPr>
              <a:t>uma </a:t>
            </a:r>
            <a:r>
              <a:rPr sz="2800" spc="-145" dirty="0">
                <a:latin typeface="Arial"/>
                <a:cs typeface="Arial"/>
              </a:rPr>
              <a:t>aplicação </a:t>
            </a:r>
            <a:r>
              <a:rPr sz="2800" spc="-105" dirty="0">
                <a:latin typeface="Arial"/>
                <a:cs typeface="Arial"/>
              </a:rPr>
              <a:t>móvel </a:t>
            </a:r>
            <a:r>
              <a:rPr sz="2800" spc="-170" dirty="0">
                <a:latin typeface="Arial"/>
                <a:cs typeface="Arial"/>
              </a:rPr>
              <a:t>e </a:t>
            </a:r>
            <a:r>
              <a:rPr sz="2800" spc="-130" dirty="0">
                <a:latin typeface="Arial"/>
                <a:cs typeface="Arial"/>
              </a:rPr>
              <a:t>normas  </a:t>
            </a:r>
            <a:r>
              <a:rPr sz="2800" spc="-135" dirty="0">
                <a:latin typeface="Arial"/>
                <a:cs typeface="Arial"/>
              </a:rPr>
              <a:t>de </a:t>
            </a:r>
            <a:r>
              <a:rPr sz="2800" spc="-70" dirty="0">
                <a:latin typeface="Arial"/>
                <a:cs typeface="Arial"/>
              </a:rPr>
              <a:t>trabalho </a:t>
            </a:r>
            <a:r>
              <a:rPr sz="2800" spc="-140" dirty="0">
                <a:latin typeface="Arial"/>
                <a:cs typeface="Arial"/>
              </a:rPr>
              <a:t>para </a:t>
            </a:r>
            <a:r>
              <a:rPr sz="2800" spc="-200" dirty="0">
                <a:latin typeface="Arial"/>
                <a:cs typeface="Arial"/>
              </a:rPr>
              <a:t>nossos </a:t>
            </a:r>
            <a:r>
              <a:rPr sz="2800" spc="-105" dirty="0">
                <a:latin typeface="Arial"/>
                <a:cs typeface="Arial"/>
              </a:rPr>
              <a:t>clientes </a:t>
            </a:r>
            <a:r>
              <a:rPr sz="2800" spc="-135" dirty="0">
                <a:latin typeface="Arial"/>
                <a:cs typeface="Arial"/>
              </a:rPr>
              <a:t>em </a:t>
            </a:r>
            <a:r>
              <a:rPr sz="2800" spc="-80" dirty="0">
                <a:latin typeface="Arial"/>
                <a:cs typeface="Arial"/>
              </a:rPr>
              <a:t>potencial, </a:t>
            </a:r>
            <a:r>
              <a:rPr sz="2800" spc="-160" dirty="0">
                <a:latin typeface="Arial"/>
                <a:cs typeface="Arial"/>
              </a:rPr>
              <a:t>eles </a:t>
            </a:r>
            <a:r>
              <a:rPr sz="2800" spc="-245" dirty="0">
                <a:latin typeface="Arial"/>
                <a:cs typeface="Arial"/>
              </a:rPr>
              <a:t>se  </a:t>
            </a:r>
            <a:r>
              <a:rPr sz="2800" spc="-185" dirty="0">
                <a:latin typeface="Arial"/>
                <a:cs typeface="Arial"/>
              </a:rPr>
              <a:t>assustam </a:t>
            </a:r>
            <a:r>
              <a:rPr sz="2800" spc="-150" dirty="0">
                <a:latin typeface="Arial"/>
                <a:cs typeface="Arial"/>
              </a:rPr>
              <a:t>ao </a:t>
            </a:r>
            <a:r>
              <a:rPr sz="2800" spc="-35" dirty="0">
                <a:latin typeface="Arial"/>
                <a:cs typeface="Arial"/>
              </a:rPr>
              <a:t>ler </a:t>
            </a:r>
            <a:r>
              <a:rPr sz="2800" spc="-135" dirty="0">
                <a:latin typeface="Arial"/>
                <a:cs typeface="Arial"/>
              </a:rPr>
              <a:t>sobre </a:t>
            </a:r>
            <a:r>
              <a:rPr sz="2800" spc="-85" dirty="0">
                <a:latin typeface="Arial"/>
                <a:cs typeface="Arial"/>
              </a:rPr>
              <a:t>o </a:t>
            </a:r>
            <a:r>
              <a:rPr sz="2800" spc="-130" dirty="0">
                <a:latin typeface="Arial"/>
                <a:cs typeface="Arial"/>
              </a:rPr>
              <a:t>esforço, </a:t>
            </a:r>
            <a:r>
              <a:rPr sz="2800" spc="-80" dirty="0">
                <a:latin typeface="Arial"/>
                <a:cs typeface="Arial"/>
              </a:rPr>
              <a:t>tempo, </a:t>
            </a:r>
            <a:r>
              <a:rPr sz="2800" spc="-150" dirty="0">
                <a:latin typeface="Arial"/>
                <a:cs typeface="Arial"/>
              </a:rPr>
              <a:t>recursos </a:t>
            </a:r>
            <a:r>
              <a:rPr sz="2800" spc="-170" dirty="0">
                <a:latin typeface="Arial"/>
                <a:cs typeface="Arial"/>
              </a:rPr>
              <a:t>e  </a:t>
            </a:r>
            <a:r>
              <a:rPr sz="2800" spc="-120" dirty="0">
                <a:latin typeface="Arial"/>
                <a:cs typeface="Arial"/>
              </a:rPr>
              <a:t>preço </a:t>
            </a:r>
            <a:r>
              <a:rPr sz="2800" spc="-140" dirty="0">
                <a:latin typeface="Arial"/>
                <a:cs typeface="Arial"/>
              </a:rPr>
              <a:t>exigidos </a:t>
            </a:r>
            <a:r>
              <a:rPr sz="2800" spc="-145" dirty="0">
                <a:latin typeface="Arial"/>
                <a:cs typeface="Arial"/>
              </a:rPr>
              <a:t>para </a:t>
            </a:r>
            <a:r>
              <a:rPr sz="2800" spc="-85" dirty="0">
                <a:latin typeface="Arial"/>
                <a:cs typeface="Arial"/>
              </a:rPr>
              <a:t>mobilizar </a:t>
            </a:r>
            <a:r>
              <a:rPr sz="2800" spc="-210" dirty="0">
                <a:latin typeface="Arial"/>
                <a:cs typeface="Arial"/>
              </a:rPr>
              <a:t>sua </a:t>
            </a:r>
            <a:r>
              <a:rPr sz="2800" spc="-110" dirty="0">
                <a:latin typeface="Arial"/>
                <a:cs typeface="Arial"/>
              </a:rPr>
              <a:t>força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70" dirty="0">
                <a:latin typeface="Arial"/>
                <a:cs typeface="Arial"/>
              </a:rPr>
              <a:t>trabalho.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EB386CCC-AC45-4F51-A32D-8A5F7E49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BAC0C715-109A-4512-93E9-0793A54D5CDF}"/>
              </a:ext>
            </a:extLst>
          </p:cNvPr>
          <p:cNvSpPr txBox="1">
            <a:spLocks/>
          </p:cNvSpPr>
          <p:nvPr/>
        </p:nvSpPr>
        <p:spPr>
          <a:xfrm>
            <a:off x="630147" y="436321"/>
            <a:ext cx="81622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165" dirty="0">
                <a:solidFill>
                  <a:schemeClr val="tx1"/>
                </a:solidFill>
              </a:rPr>
              <a:t>Dispositivos</a:t>
            </a:r>
            <a:r>
              <a:rPr lang="pt-BR" sz="3600" kern="0" spc="-710" dirty="0">
                <a:solidFill>
                  <a:schemeClr val="tx1"/>
                </a:solidFill>
              </a:rPr>
              <a:t> </a:t>
            </a:r>
            <a:r>
              <a:rPr lang="pt-BR" sz="3600" kern="0" spc="-70" dirty="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87753" y="454609"/>
            <a:ext cx="1267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270" dirty="0">
                <a:latin typeface="Trebuchet MS"/>
                <a:cs typeface="Trebuchet MS"/>
              </a:rPr>
              <a:t>R</a:t>
            </a:r>
            <a:r>
              <a:rPr sz="3400" spc="-75" dirty="0">
                <a:latin typeface="Trebuchet MS"/>
                <a:cs typeface="Trebuchet MS"/>
              </a:rPr>
              <a:t>o</a:t>
            </a:r>
            <a:r>
              <a:rPr sz="3400" spc="-285" dirty="0">
                <a:latin typeface="Trebuchet MS"/>
                <a:cs typeface="Trebuchet MS"/>
              </a:rPr>
              <a:t>t</a:t>
            </a:r>
            <a:r>
              <a:rPr sz="3400" spc="-204" dirty="0">
                <a:latin typeface="Trebuchet MS"/>
                <a:cs typeface="Trebuchet MS"/>
              </a:rPr>
              <a:t>e</a:t>
            </a:r>
            <a:r>
              <a:rPr sz="3400" spc="-240" dirty="0">
                <a:latin typeface="Trebuchet MS"/>
                <a:cs typeface="Trebuchet MS"/>
              </a:rPr>
              <a:t>i</a:t>
            </a:r>
            <a:r>
              <a:rPr sz="3400" spc="-245" dirty="0">
                <a:latin typeface="Trebuchet MS"/>
                <a:cs typeface="Trebuchet MS"/>
              </a:rPr>
              <a:t>r</a:t>
            </a:r>
            <a:r>
              <a:rPr sz="3400" spc="-55" dirty="0">
                <a:latin typeface="Trebuchet MS"/>
                <a:cs typeface="Trebuchet MS"/>
              </a:rPr>
              <a:t>o</a:t>
            </a:r>
            <a:endParaRPr sz="3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2493" y="2500960"/>
            <a:ext cx="604964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9100">
              <a:spcBef>
                <a:spcPts val="100"/>
              </a:spcBef>
            </a:pPr>
            <a:r>
              <a:rPr sz="6000" spc="-300" dirty="0">
                <a:latin typeface="Arial"/>
                <a:cs typeface="Arial"/>
              </a:rPr>
              <a:t>Fundamentos </a:t>
            </a:r>
            <a:r>
              <a:rPr sz="6000" spc="-330" dirty="0">
                <a:latin typeface="Arial"/>
                <a:cs typeface="Arial"/>
              </a:rPr>
              <a:t>da  </a:t>
            </a:r>
            <a:r>
              <a:rPr sz="6000" spc="-325" dirty="0">
                <a:latin typeface="Arial"/>
                <a:cs typeface="Arial"/>
              </a:rPr>
              <a:t>Computação</a:t>
            </a:r>
            <a:r>
              <a:rPr sz="6000" spc="-395" dirty="0">
                <a:latin typeface="Arial"/>
                <a:cs typeface="Arial"/>
              </a:rPr>
              <a:t> </a:t>
            </a:r>
            <a:r>
              <a:rPr sz="6000" spc="-150" dirty="0">
                <a:latin typeface="Arial"/>
                <a:cs typeface="Arial"/>
              </a:rPr>
              <a:t>Móvel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68368" y="4408930"/>
            <a:ext cx="3456431" cy="2449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87753" y="454609"/>
            <a:ext cx="1267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3808" y="2644216"/>
            <a:ext cx="6328410" cy="259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3175" algn="ctr">
              <a:spcBef>
                <a:spcPts val="100"/>
              </a:spcBef>
            </a:pPr>
            <a:r>
              <a:rPr sz="6000" spc="-325" dirty="0">
                <a:latin typeface="Arial"/>
                <a:cs typeface="Arial"/>
              </a:rPr>
              <a:t>Características </a:t>
            </a:r>
            <a:r>
              <a:rPr sz="6000" spc="-340" dirty="0">
                <a:latin typeface="Arial"/>
                <a:cs typeface="Arial"/>
              </a:rPr>
              <a:t>dos  </a:t>
            </a:r>
            <a:r>
              <a:rPr sz="6000" spc="-254" dirty="0">
                <a:latin typeface="Arial"/>
                <a:cs typeface="Arial"/>
              </a:rPr>
              <a:t>Dispositivos</a:t>
            </a:r>
            <a:r>
              <a:rPr sz="6000" spc="-350" dirty="0">
                <a:latin typeface="Arial"/>
                <a:cs typeface="Arial"/>
              </a:rPr>
              <a:t> </a:t>
            </a:r>
            <a:r>
              <a:rPr sz="6000" spc="-210" dirty="0">
                <a:latin typeface="Arial"/>
                <a:cs typeface="Arial"/>
              </a:rPr>
              <a:t>Móveis:</a:t>
            </a:r>
            <a:endParaRPr sz="6000" dirty="0">
              <a:latin typeface="Arial"/>
              <a:cs typeface="Arial"/>
            </a:endParaRPr>
          </a:p>
          <a:p>
            <a:pPr algn="ctr">
              <a:spcBef>
                <a:spcPts val="80"/>
              </a:spcBef>
            </a:pPr>
            <a:r>
              <a:rPr sz="4800" spc="-355" dirty="0">
                <a:latin typeface="Arial"/>
                <a:cs typeface="Arial"/>
              </a:rPr>
              <a:t>Etapas </a:t>
            </a:r>
            <a:r>
              <a:rPr sz="4800" spc="-265" dirty="0">
                <a:latin typeface="Arial"/>
                <a:cs typeface="Arial"/>
              </a:rPr>
              <a:t>da</a:t>
            </a:r>
            <a:r>
              <a:rPr sz="4800" spc="-135" dirty="0">
                <a:latin typeface="Arial"/>
                <a:cs typeface="Arial"/>
              </a:rPr>
              <a:t> </a:t>
            </a:r>
            <a:r>
              <a:rPr sz="4800" spc="-305" dirty="0">
                <a:latin typeface="Arial"/>
                <a:cs typeface="Arial"/>
              </a:rPr>
              <a:t>Evolução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3178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</a:t>
            </a:r>
            <a:r>
              <a:rPr sz="32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235" dirty="0">
                <a:solidFill>
                  <a:schemeClr val="tx1"/>
                </a:solidFill>
              </a:rPr>
              <a:t>Características </a:t>
            </a:r>
            <a:r>
              <a:rPr sz="3600" spc="-100" dirty="0">
                <a:solidFill>
                  <a:schemeClr val="tx1"/>
                </a:solidFill>
              </a:rPr>
              <a:t>dos </a:t>
            </a:r>
            <a:r>
              <a:rPr sz="3600" spc="-165" dirty="0">
                <a:solidFill>
                  <a:schemeClr val="tx1"/>
                </a:solidFill>
              </a:rPr>
              <a:t>Dispositivos</a:t>
            </a:r>
            <a:r>
              <a:rPr sz="3600" spc="-710" dirty="0">
                <a:solidFill>
                  <a:schemeClr val="tx1"/>
                </a:solidFill>
              </a:rPr>
              <a:t> </a:t>
            </a:r>
            <a:r>
              <a:rPr sz="3600" spc="-70" dirty="0">
                <a:solidFill>
                  <a:schemeClr val="tx1"/>
                </a:solidFill>
              </a:rPr>
              <a:t>Móveis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5613" y="2284476"/>
            <a:ext cx="11259383" cy="3750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5ACAB4A-156E-4DC0-8B19-93EF41DEE15D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3178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</a:t>
            </a:r>
            <a:r>
              <a:rPr sz="32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" y="2244009"/>
            <a:ext cx="10963773" cy="38691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4DDC90E-3861-492E-932F-591173C8FAD7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5AEDDD0-AE4E-4397-820A-7B6DC66B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CCF7AE19-E59C-496B-808A-499470892687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3178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</a:t>
            </a:r>
            <a:r>
              <a:rPr sz="32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000" y="2377902"/>
            <a:ext cx="11134037" cy="3810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81215AFD-F948-4080-82B1-06544B7D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703EA71C-D7E4-42A0-89DF-80910E9DECCA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 dirty="0">
                <a:solidFill>
                  <a:schemeClr val="tx1"/>
                </a:solidFill>
              </a:rPr>
              <a:t>Características </a:t>
            </a:r>
            <a:r>
              <a:rPr lang="pt-BR" sz="3600" kern="0" spc="-100" dirty="0">
                <a:solidFill>
                  <a:schemeClr val="tx1"/>
                </a:solidFill>
              </a:rPr>
              <a:t>dos </a:t>
            </a:r>
            <a:r>
              <a:rPr lang="pt-BR" sz="3600" kern="0" spc="-165" dirty="0">
                <a:solidFill>
                  <a:schemeClr val="tx1"/>
                </a:solidFill>
              </a:rPr>
              <a:t>Dispositivos</a:t>
            </a:r>
            <a:r>
              <a:rPr lang="pt-BR" sz="3600" kern="0" spc="-710" dirty="0">
                <a:solidFill>
                  <a:schemeClr val="tx1"/>
                </a:solidFill>
              </a:rPr>
              <a:t> </a:t>
            </a:r>
            <a:r>
              <a:rPr lang="pt-BR" sz="3600" kern="0" spc="-70" dirty="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3178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</a:t>
            </a:r>
            <a:r>
              <a:rPr sz="32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1753" y="2438027"/>
            <a:ext cx="10668000" cy="3639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6000" y="2345207"/>
            <a:ext cx="2754093" cy="3830405"/>
          </a:xfrm>
          <a:custGeom>
            <a:avLst/>
            <a:gdLst/>
            <a:ahLst/>
            <a:cxnLst/>
            <a:rect l="l" t="t" r="r" b="b"/>
            <a:pathLst>
              <a:path w="2265045" h="3150235">
                <a:moveTo>
                  <a:pt x="0" y="241046"/>
                </a:moveTo>
                <a:lnTo>
                  <a:pt x="4898" y="192475"/>
                </a:lnTo>
                <a:lnTo>
                  <a:pt x="18946" y="147232"/>
                </a:lnTo>
                <a:lnTo>
                  <a:pt x="41174" y="106288"/>
                </a:lnTo>
                <a:lnTo>
                  <a:pt x="70612" y="70612"/>
                </a:lnTo>
                <a:lnTo>
                  <a:pt x="106288" y="41174"/>
                </a:lnTo>
                <a:lnTo>
                  <a:pt x="147232" y="18946"/>
                </a:lnTo>
                <a:lnTo>
                  <a:pt x="192475" y="4898"/>
                </a:lnTo>
                <a:lnTo>
                  <a:pt x="241046" y="0"/>
                </a:lnTo>
                <a:lnTo>
                  <a:pt x="2023617" y="0"/>
                </a:lnTo>
                <a:lnTo>
                  <a:pt x="2072188" y="4898"/>
                </a:lnTo>
                <a:lnTo>
                  <a:pt x="2117431" y="18946"/>
                </a:lnTo>
                <a:lnTo>
                  <a:pt x="2158375" y="41174"/>
                </a:lnTo>
                <a:lnTo>
                  <a:pt x="2194052" y="70612"/>
                </a:lnTo>
                <a:lnTo>
                  <a:pt x="2223489" y="106288"/>
                </a:lnTo>
                <a:lnTo>
                  <a:pt x="2245717" y="147232"/>
                </a:lnTo>
                <a:lnTo>
                  <a:pt x="2259765" y="192475"/>
                </a:lnTo>
                <a:lnTo>
                  <a:pt x="2264664" y="241046"/>
                </a:lnTo>
                <a:lnTo>
                  <a:pt x="2264664" y="2909062"/>
                </a:lnTo>
                <a:lnTo>
                  <a:pt x="2259765" y="2957632"/>
                </a:lnTo>
                <a:lnTo>
                  <a:pt x="2245717" y="3002875"/>
                </a:lnTo>
                <a:lnTo>
                  <a:pt x="2223489" y="3043819"/>
                </a:lnTo>
                <a:lnTo>
                  <a:pt x="2194052" y="3079496"/>
                </a:lnTo>
                <a:lnTo>
                  <a:pt x="2158375" y="3108933"/>
                </a:lnTo>
                <a:lnTo>
                  <a:pt x="2117431" y="3131161"/>
                </a:lnTo>
                <a:lnTo>
                  <a:pt x="2072188" y="3145209"/>
                </a:lnTo>
                <a:lnTo>
                  <a:pt x="2023617" y="3150108"/>
                </a:lnTo>
                <a:lnTo>
                  <a:pt x="241046" y="3150108"/>
                </a:lnTo>
                <a:lnTo>
                  <a:pt x="192475" y="3145209"/>
                </a:lnTo>
                <a:lnTo>
                  <a:pt x="147232" y="3131161"/>
                </a:lnTo>
                <a:lnTo>
                  <a:pt x="106288" y="3108933"/>
                </a:lnTo>
                <a:lnTo>
                  <a:pt x="70612" y="3079496"/>
                </a:lnTo>
                <a:lnTo>
                  <a:pt x="41174" y="3043819"/>
                </a:lnTo>
                <a:lnTo>
                  <a:pt x="18946" y="3002875"/>
                </a:lnTo>
                <a:lnTo>
                  <a:pt x="4898" y="2957632"/>
                </a:lnTo>
                <a:lnTo>
                  <a:pt x="0" y="2909062"/>
                </a:lnTo>
                <a:lnTo>
                  <a:pt x="0" y="24104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0117" y="2346752"/>
            <a:ext cx="2755636" cy="3828860"/>
          </a:xfrm>
          <a:custGeom>
            <a:avLst/>
            <a:gdLst/>
            <a:ahLst/>
            <a:cxnLst/>
            <a:rect l="l" t="t" r="r" b="b"/>
            <a:pathLst>
              <a:path w="2266315" h="3148965">
                <a:moveTo>
                  <a:pt x="0" y="241173"/>
                </a:moveTo>
                <a:lnTo>
                  <a:pt x="4898" y="192560"/>
                </a:lnTo>
                <a:lnTo>
                  <a:pt x="18948" y="147286"/>
                </a:lnTo>
                <a:lnTo>
                  <a:pt x="41181" y="106319"/>
                </a:lnTo>
                <a:lnTo>
                  <a:pt x="70627" y="70627"/>
                </a:lnTo>
                <a:lnTo>
                  <a:pt x="106319" y="41181"/>
                </a:lnTo>
                <a:lnTo>
                  <a:pt x="147286" y="18948"/>
                </a:lnTo>
                <a:lnTo>
                  <a:pt x="192560" y="4898"/>
                </a:lnTo>
                <a:lnTo>
                  <a:pt x="241173" y="0"/>
                </a:lnTo>
                <a:lnTo>
                  <a:pt x="2025014" y="0"/>
                </a:lnTo>
                <a:lnTo>
                  <a:pt x="2073627" y="4898"/>
                </a:lnTo>
                <a:lnTo>
                  <a:pt x="2118901" y="18948"/>
                </a:lnTo>
                <a:lnTo>
                  <a:pt x="2159868" y="41181"/>
                </a:lnTo>
                <a:lnTo>
                  <a:pt x="2195560" y="70627"/>
                </a:lnTo>
                <a:lnTo>
                  <a:pt x="2225006" y="106319"/>
                </a:lnTo>
                <a:lnTo>
                  <a:pt x="2247239" y="147286"/>
                </a:lnTo>
                <a:lnTo>
                  <a:pt x="2261289" y="192560"/>
                </a:lnTo>
                <a:lnTo>
                  <a:pt x="2266188" y="241173"/>
                </a:lnTo>
                <a:lnTo>
                  <a:pt x="2266188" y="2907411"/>
                </a:lnTo>
                <a:lnTo>
                  <a:pt x="2261289" y="2956023"/>
                </a:lnTo>
                <a:lnTo>
                  <a:pt x="2247239" y="3001297"/>
                </a:lnTo>
                <a:lnTo>
                  <a:pt x="2225006" y="3042264"/>
                </a:lnTo>
                <a:lnTo>
                  <a:pt x="2195560" y="3077956"/>
                </a:lnTo>
                <a:lnTo>
                  <a:pt x="2159868" y="3107402"/>
                </a:lnTo>
                <a:lnTo>
                  <a:pt x="2118901" y="3129635"/>
                </a:lnTo>
                <a:lnTo>
                  <a:pt x="2073627" y="3143685"/>
                </a:lnTo>
                <a:lnTo>
                  <a:pt x="2025014" y="3148584"/>
                </a:lnTo>
                <a:lnTo>
                  <a:pt x="241173" y="3148584"/>
                </a:lnTo>
                <a:lnTo>
                  <a:pt x="192560" y="3143685"/>
                </a:lnTo>
                <a:lnTo>
                  <a:pt x="147286" y="3129635"/>
                </a:lnTo>
                <a:lnTo>
                  <a:pt x="106319" y="3107402"/>
                </a:lnTo>
                <a:lnTo>
                  <a:pt x="70627" y="3077956"/>
                </a:lnTo>
                <a:lnTo>
                  <a:pt x="41181" y="3042264"/>
                </a:lnTo>
                <a:lnTo>
                  <a:pt x="18948" y="3001297"/>
                </a:lnTo>
                <a:lnTo>
                  <a:pt x="4898" y="2956023"/>
                </a:lnTo>
                <a:lnTo>
                  <a:pt x="0" y="2907411"/>
                </a:lnTo>
                <a:lnTo>
                  <a:pt x="0" y="241173"/>
                </a:lnTo>
                <a:close/>
              </a:path>
            </a:pathLst>
          </a:custGeom>
          <a:ln w="38100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35BF8BF8-338F-4390-8240-B369F57C3660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0D167156-B694-44B1-BA4F-2C8FDC47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8CFDA5A6-AAC2-4E78-8105-9702D60E20A6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 dirty="0">
                <a:solidFill>
                  <a:schemeClr val="tx1"/>
                </a:solidFill>
              </a:rPr>
              <a:t>Características </a:t>
            </a:r>
            <a:r>
              <a:rPr lang="pt-BR" sz="3600" kern="0" spc="-100" dirty="0">
                <a:solidFill>
                  <a:schemeClr val="tx1"/>
                </a:solidFill>
              </a:rPr>
              <a:t>dos </a:t>
            </a:r>
            <a:r>
              <a:rPr lang="pt-BR" sz="3600" kern="0" spc="-165" dirty="0">
                <a:solidFill>
                  <a:schemeClr val="tx1"/>
                </a:solidFill>
              </a:rPr>
              <a:t>Dispositivos</a:t>
            </a:r>
            <a:r>
              <a:rPr lang="pt-BR" sz="3600" kern="0" spc="-710" dirty="0">
                <a:solidFill>
                  <a:schemeClr val="tx1"/>
                </a:solidFill>
              </a:rPr>
              <a:t> </a:t>
            </a:r>
            <a:r>
              <a:rPr lang="pt-BR" sz="3600" kern="0" spc="-70" dirty="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3178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</a:t>
            </a:r>
            <a:r>
              <a:rPr sz="32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034" y="2452656"/>
            <a:ext cx="11030269" cy="3969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88F301F-0048-495E-8848-30AD304308FE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B944F65B-DC3D-4357-9CCB-5CD39182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84C2DF2A-BA51-4462-9094-35E0C14E6DFF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3178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</a:t>
            </a:r>
            <a:r>
              <a:rPr sz="32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6460" y="2440464"/>
            <a:ext cx="11319075" cy="3730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06D01BC-A55F-46E9-9A2C-175E8F6440CE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4B115310-0035-4901-957B-CB0BC580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299A85B7-B2E1-4EE5-982C-D55F7081D352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3178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</a:t>
            </a:r>
            <a:r>
              <a:rPr sz="32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384" y="2189226"/>
            <a:ext cx="11119227" cy="3791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0AD0DE4-55AB-4EEA-95E5-BE3DECA3DC4D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7F8EF26-308D-4D3C-9A0A-D8CBF1BA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FAEBC0D-91AD-4E81-923F-056039BBD25D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3178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</a:t>
            </a:r>
            <a:r>
              <a:rPr sz="32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2452656"/>
            <a:ext cx="11120674" cy="3608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DF4D2FE-559E-4D94-AFD4-E7ED2872AE0F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9F2BB7C-1CCF-4DF6-8864-6DF2CFC7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BC4FE85-7CB1-49D5-A458-6888A181FBC2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3178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</a:t>
            </a:r>
            <a:r>
              <a:rPr sz="3200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2667000"/>
            <a:ext cx="11145356" cy="3368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1FCE5AA-A6DF-4F4F-B4E5-04CB71443826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0B096D09-6DF8-4E9A-B09B-98FCFDDB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D52102BE-4041-40A4-BAB5-BDD5CD87770F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188566" y="1478103"/>
            <a:ext cx="8164195" cy="22066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15"/>
              </a:spcBef>
              <a:buChar char="•"/>
              <a:tabLst>
                <a:tab pos="241300" algn="l"/>
              </a:tabLst>
            </a:pPr>
            <a:r>
              <a:rPr sz="2600" spc="-65" dirty="0">
                <a:latin typeface="Arial"/>
                <a:cs typeface="Arial"/>
              </a:rPr>
              <a:t>... </a:t>
            </a:r>
            <a:r>
              <a:rPr sz="2600" spc="-215" dirty="0">
                <a:latin typeface="Arial"/>
                <a:cs typeface="Arial"/>
              </a:rPr>
              <a:t>se </a:t>
            </a:r>
            <a:r>
              <a:rPr sz="2600" spc="-160" dirty="0">
                <a:latin typeface="Arial"/>
                <a:cs typeface="Arial"/>
              </a:rPr>
              <a:t>baseia </a:t>
            </a:r>
            <a:r>
              <a:rPr sz="2600" spc="-140" dirty="0">
                <a:latin typeface="Arial"/>
                <a:cs typeface="Arial"/>
              </a:rPr>
              <a:t>na </a:t>
            </a:r>
            <a:r>
              <a:rPr sz="2600" spc="-145" dirty="0">
                <a:latin typeface="Arial"/>
                <a:cs typeface="Arial"/>
              </a:rPr>
              <a:t>capacidade </a:t>
            </a:r>
            <a:r>
              <a:rPr sz="2600" spc="-125" dirty="0">
                <a:latin typeface="Arial"/>
                <a:cs typeface="Arial"/>
              </a:rPr>
              <a:t>de </a:t>
            </a:r>
            <a:r>
              <a:rPr sz="2600" spc="-95" dirty="0">
                <a:latin typeface="Arial"/>
                <a:cs typeface="Arial"/>
              </a:rPr>
              <a:t>mover </a:t>
            </a:r>
            <a:r>
              <a:rPr sz="2600" spc="-90" dirty="0">
                <a:latin typeface="Arial"/>
                <a:cs typeface="Arial"/>
              </a:rPr>
              <a:t>fisicamente </a:t>
            </a:r>
            <a:r>
              <a:rPr sz="2600" spc="-135" dirty="0">
                <a:latin typeface="Arial"/>
                <a:cs typeface="Arial"/>
              </a:rPr>
              <a:t>serviços  </a:t>
            </a:r>
            <a:r>
              <a:rPr sz="2600" spc="-105" dirty="0">
                <a:latin typeface="Arial"/>
                <a:cs typeface="Arial"/>
              </a:rPr>
              <a:t>computacionais </a:t>
            </a:r>
            <a:r>
              <a:rPr sz="2600" spc="-25" dirty="0">
                <a:latin typeface="Arial"/>
                <a:cs typeface="Arial"/>
              </a:rPr>
              <a:t>junto </a:t>
            </a:r>
            <a:r>
              <a:rPr sz="2600" spc="-130" dirty="0">
                <a:latin typeface="Arial"/>
                <a:cs typeface="Arial"/>
              </a:rPr>
              <a:t>com </a:t>
            </a:r>
            <a:r>
              <a:rPr sz="2600" spc="-175" dirty="0">
                <a:latin typeface="Arial"/>
                <a:cs typeface="Arial"/>
              </a:rPr>
              <a:t>os </a:t>
            </a:r>
            <a:r>
              <a:rPr sz="2600" spc="-120" dirty="0">
                <a:latin typeface="Arial"/>
                <a:cs typeface="Arial"/>
              </a:rPr>
              <a:t>usuários, </a:t>
            </a:r>
            <a:r>
              <a:rPr sz="2600" spc="-60" dirty="0">
                <a:latin typeface="Arial"/>
                <a:cs typeface="Arial"/>
              </a:rPr>
              <a:t>tornando </a:t>
            </a:r>
            <a:r>
              <a:rPr sz="2600" spc="-75" dirty="0">
                <a:latin typeface="Arial"/>
                <a:cs typeface="Arial"/>
              </a:rPr>
              <a:t>o  </a:t>
            </a:r>
            <a:r>
              <a:rPr sz="2600" spc="-80" dirty="0">
                <a:latin typeface="Arial"/>
                <a:cs typeface="Arial"/>
              </a:rPr>
              <a:t>computador </a:t>
            </a:r>
            <a:r>
              <a:rPr sz="2600" spc="-85" dirty="0">
                <a:latin typeface="Arial"/>
                <a:cs typeface="Arial"/>
              </a:rPr>
              <a:t>um </a:t>
            </a:r>
            <a:r>
              <a:rPr sz="2600" spc="-80" dirty="0">
                <a:latin typeface="Arial"/>
                <a:cs typeface="Arial"/>
              </a:rPr>
              <a:t>dispositivo </a:t>
            </a:r>
            <a:r>
              <a:rPr sz="2600" spc="-130" dirty="0">
                <a:latin typeface="Arial"/>
                <a:cs typeface="Arial"/>
              </a:rPr>
              <a:t>sempre </a:t>
            </a:r>
            <a:r>
              <a:rPr sz="2600" spc="-105" dirty="0">
                <a:latin typeface="Arial"/>
                <a:cs typeface="Arial"/>
              </a:rPr>
              <a:t>presente, </a:t>
            </a:r>
            <a:r>
              <a:rPr sz="2600" spc="-40" dirty="0">
                <a:latin typeface="Arial"/>
                <a:cs typeface="Arial"/>
              </a:rPr>
              <a:t>permitindo  </a:t>
            </a:r>
            <a:r>
              <a:rPr sz="2600" spc="-140" dirty="0">
                <a:latin typeface="Arial"/>
                <a:cs typeface="Arial"/>
              </a:rPr>
              <a:t>ao </a:t>
            </a:r>
            <a:r>
              <a:rPr sz="2600" spc="-100" dirty="0">
                <a:latin typeface="Arial"/>
                <a:cs typeface="Arial"/>
              </a:rPr>
              <a:t>homem </a:t>
            </a:r>
            <a:r>
              <a:rPr sz="2600" spc="-110" dirty="0">
                <a:latin typeface="Arial"/>
                <a:cs typeface="Arial"/>
              </a:rPr>
              <a:t>que </a:t>
            </a:r>
            <a:r>
              <a:rPr sz="2600" spc="-85" dirty="0">
                <a:latin typeface="Arial"/>
                <a:cs typeface="Arial"/>
              </a:rPr>
              <a:t>tenha </a:t>
            </a:r>
            <a:r>
              <a:rPr sz="2600" spc="-204" dirty="0">
                <a:latin typeface="Arial"/>
                <a:cs typeface="Arial"/>
              </a:rPr>
              <a:t>acesso </a:t>
            </a:r>
            <a:r>
              <a:rPr sz="2600" spc="-245" dirty="0">
                <a:latin typeface="Arial"/>
                <a:cs typeface="Arial"/>
              </a:rPr>
              <a:t>às </a:t>
            </a:r>
            <a:r>
              <a:rPr sz="2600" spc="-140" dirty="0">
                <a:latin typeface="Arial"/>
                <a:cs typeface="Arial"/>
              </a:rPr>
              <a:t>aplicações </a:t>
            </a:r>
            <a:r>
              <a:rPr sz="2600" spc="-114" dirty="0">
                <a:latin typeface="Arial"/>
                <a:cs typeface="Arial"/>
              </a:rPr>
              <a:t>oferecidas </a:t>
            </a:r>
            <a:r>
              <a:rPr sz="2600" spc="-45" dirty="0">
                <a:latin typeface="Arial"/>
                <a:cs typeface="Arial"/>
              </a:rPr>
              <a:t>por  </a:t>
            </a:r>
            <a:r>
              <a:rPr sz="2600" spc="-85" dirty="0">
                <a:latin typeface="Arial"/>
                <a:cs typeface="Arial"/>
              </a:rPr>
              <a:t>um </a:t>
            </a:r>
            <a:r>
              <a:rPr sz="2600" spc="-135" dirty="0">
                <a:latin typeface="Arial"/>
                <a:cs typeface="Arial"/>
              </a:rPr>
              <a:t>sistema </a:t>
            </a:r>
            <a:r>
              <a:rPr sz="2600" spc="-90" dirty="0">
                <a:latin typeface="Arial"/>
                <a:cs typeface="Arial"/>
              </a:rPr>
              <a:t>computacional </a:t>
            </a:r>
            <a:r>
              <a:rPr sz="2600" spc="-85" dirty="0">
                <a:latin typeface="Arial"/>
                <a:cs typeface="Arial"/>
              </a:rPr>
              <a:t>independentemente </a:t>
            </a:r>
            <a:r>
              <a:rPr sz="2600" spc="-140" dirty="0">
                <a:latin typeface="Arial"/>
                <a:cs typeface="Arial"/>
              </a:rPr>
              <a:t>da  </a:t>
            </a:r>
            <a:r>
              <a:rPr sz="2600" spc="-190" dirty="0">
                <a:latin typeface="Arial"/>
                <a:cs typeface="Arial"/>
              </a:rPr>
              <a:t>sua  </a:t>
            </a:r>
            <a:r>
              <a:rPr sz="2600" spc="-130" dirty="0">
                <a:latin typeface="Arial"/>
                <a:cs typeface="Arial"/>
              </a:rPr>
              <a:t>localização.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87754" y="436322"/>
            <a:ext cx="720384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70" dirty="0">
                <a:solidFill>
                  <a:schemeClr val="tx1"/>
                </a:solidFill>
              </a:rPr>
              <a:t>O</a:t>
            </a:r>
            <a:r>
              <a:rPr sz="3600" spc="-819" dirty="0">
                <a:solidFill>
                  <a:schemeClr val="tx1"/>
                </a:solidFill>
              </a:rPr>
              <a:t> </a:t>
            </a:r>
            <a:r>
              <a:rPr sz="3600" spc="-155" dirty="0">
                <a:solidFill>
                  <a:schemeClr val="tx1"/>
                </a:solidFill>
              </a:rPr>
              <a:t>que </a:t>
            </a:r>
            <a:r>
              <a:rPr sz="3600" spc="-185" dirty="0">
                <a:solidFill>
                  <a:schemeClr val="tx1"/>
                </a:solidFill>
              </a:rPr>
              <a:t>é </a:t>
            </a:r>
            <a:r>
              <a:rPr sz="3600" spc="-200" dirty="0">
                <a:solidFill>
                  <a:schemeClr val="tx1"/>
                </a:solidFill>
              </a:rPr>
              <a:t>Computação </a:t>
            </a:r>
            <a:r>
              <a:rPr sz="3600" spc="-10" dirty="0">
                <a:solidFill>
                  <a:schemeClr val="tx1"/>
                </a:solidFill>
              </a:rPr>
              <a:t>Móvel?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43172" y="6536434"/>
            <a:ext cx="3948684" cy="321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58412" y="3837432"/>
            <a:ext cx="3918585" cy="2710180"/>
          </a:xfrm>
          <a:custGeom>
            <a:avLst/>
            <a:gdLst/>
            <a:ahLst/>
            <a:cxnLst/>
            <a:rect l="l" t="t" r="r" b="b"/>
            <a:pathLst>
              <a:path w="3918585" h="2710179">
                <a:moveTo>
                  <a:pt x="3685286" y="0"/>
                </a:moveTo>
                <a:lnTo>
                  <a:pt x="232918" y="0"/>
                </a:lnTo>
                <a:lnTo>
                  <a:pt x="185972" y="4731"/>
                </a:lnTo>
                <a:lnTo>
                  <a:pt x="142249" y="18301"/>
                </a:lnTo>
                <a:lnTo>
                  <a:pt x="102685" y="39775"/>
                </a:lnTo>
                <a:lnTo>
                  <a:pt x="68214" y="68214"/>
                </a:lnTo>
                <a:lnTo>
                  <a:pt x="39775" y="102685"/>
                </a:lnTo>
                <a:lnTo>
                  <a:pt x="18301" y="142249"/>
                </a:lnTo>
                <a:lnTo>
                  <a:pt x="4731" y="185972"/>
                </a:lnTo>
                <a:lnTo>
                  <a:pt x="0" y="232918"/>
                </a:lnTo>
                <a:lnTo>
                  <a:pt x="0" y="2476804"/>
                </a:lnTo>
                <a:lnTo>
                  <a:pt x="4731" y="2523733"/>
                </a:lnTo>
                <a:lnTo>
                  <a:pt x="18301" y="2567443"/>
                </a:lnTo>
                <a:lnTo>
                  <a:pt x="39775" y="2606999"/>
                </a:lnTo>
                <a:lnTo>
                  <a:pt x="68214" y="2641463"/>
                </a:lnTo>
                <a:lnTo>
                  <a:pt x="102685" y="2669899"/>
                </a:lnTo>
                <a:lnTo>
                  <a:pt x="142249" y="2691370"/>
                </a:lnTo>
                <a:lnTo>
                  <a:pt x="185972" y="2704940"/>
                </a:lnTo>
                <a:lnTo>
                  <a:pt x="232918" y="2709672"/>
                </a:lnTo>
                <a:lnTo>
                  <a:pt x="3685286" y="2709672"/>
                </a:lnTo>
                <a:lnTo>
                  <a:pt x="3732231" y="2704940"/>
                </a:lnTo>
                <a:lnTo>
                  <a:pt x="3775954" y="2691370"/>
                </a:lnTo>
                <a:lnTo>
                  <a:pt x="3815518" y="2669899"/>
                </a:lnTo>
                <a:lnTo>
                  <a:pt x="3849989" y="2641463"/>
                </a:lnTo>
                <a:lnTo>
                  <a:pt x="3878428" y="2606999"/>
                </a:lnTo>
                <a:lnTo>
                  <a:pt x="3899902" y="2567443"/>
                </a:lnTo>
                <a:lnTo>
                  <a:pt x="3913472" y="2523733"/>
                </a:lnTo>
                <a:lnTo>
                  <a:pt x="3918204" y="2476804"/>
                </a:lnTo>
                <a:lnTo>
                  <a:pt x="3918204" y="232918"/>
                </a:lnTo>
                <a:lnTo>
                  <a:pt x="3913472" y="185972"/>
                </a:lnTo>
                <a:lnTo>
                  <a:pt x="3899902" y="142249"/>
                </a:lnTo>
                <a:lnTo>
                  <a:pt x="3878428" y="102685"/>
                </a:lnTo>
                <a:lnTo>
                  <a:pt x="3849989" y="68214"/>
                </a:lnTo>
                <a:lnTo>
                  <a:pt x="3815518" y="39775"/>
                </a:lnTo>
                <a:lnTo>
                  <a:pt x="3775954" y="18301"/>
                </a:lnTo>
                <a:lnTo>
                  <a:pt x="3732231" y="4731"/>
                </a:lnTo>
                <a:lnTo>
                  <a:pt x="3685286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58411" y="3837432"/>
            <a:ext cx="3918204" cy="2709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FBFE5487-E61A-450A-A6C1-CD56E3DBCA22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43440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r>
              <a:rPr sz="3200" spc="-1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0" dirty="0">
                <a:solidFill>
                  <a:srgbClr val="6F2F9F"/>
                </a:solidFill>
                <a:latin typeface="Arial"/>
                <a:cs typeface="Arial"/>
              </a:rPr>
              <a:t>[2014]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3976" y="2180845"/>
            <a:ext cx="1068324" cy="1950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5300" y="2267712"/>
            <a:ext cx="2667000" cy="1776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17308" y="2151888"/>
            <a:ext cx="3154680" cy="2101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69631" y="4048125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494949"/>
                </a:solidFill>
                <a:latin typeface="Arial"/>
                <a:cs typeface="Arial"/>
              </a:rPr>
              <a:t>Xperia</a:t>
            </a:r>
            <a:r>
              <a:rPr b="1" spc="-6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494949"/>
                </a:solidFill>
                <a:latin typeface="Arial"/>
                <a:cs typeface="Arial"/>
              </a:rPr>
              <a:t>M2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6513" y="4206698"/>
            <a:ext cx="1268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494949"/>
                </a:solidFill>
                <a:latin typeface="Arial"/>
                <a:cs typeface="Arial"/>
              </a:rPr>
              <a:t>Lumia</a:t>
            </a:r>
            <a:r>
              <a:rPr b="1" spc="-7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494949"/>
                </a:solidFill>
                <a:latin typeface="Arial"/>
                <a:cs typeface="Arial"/>
              </a:rPr>
              <a:t>1520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0906" y="4291329"/>
            <a:ext cx="1510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545454"/>
                </a:solidFill>
                <a:latin typeface="Arial"/>
                <a:cs typeface="Arial"/>
              </a:rPr>
              <a:t>Galaxy</a:t>
            </a:r>
            <a:r>
              <a:rPr b="1" spc="-6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545454"/>
                </a:solidFill>
                <a:latin typeface="Arial"/>
                <a:cs typeface="Arial"/>
              </a:rPr>
              <a:t>Grand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23020" y="4852415"/>
            <a:ext cx="2378343" cy="1868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18733" y="6630922"/>
            <a:ext cx="2561843" cy="2270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33972" y="4852415"/>
            <a:ext cx="2531745" cy="1789430"/>
          </a:xfrm>
          <a:custGeom>
            <a:avLst/>
            <a:gdLst/>
            <a:ahLst/>
            <a:cxnLst/>
            <a:rect l="l" t="t" r="r" b="b"/>
            <a:pathLst>
              <a:path w="2531745" h="1789429">
                <a:moveTo>
                  <a:pt x="2377567" y="0"/>
                </a:moveTo>
                <a:lnTo>
                  <a:pt x="153797" y="0"/>
                </a:lnTo>
                <a:lnTo>
                  <a:pt x="105176" y="7838"/>
                </a:lnTo>
                <a:lnTo>
                  <a:pt x="62956" y="29667"/>
                </a:lnTo>
                <a:lnTo>
                  <a:pt x="29667" y="62956"/>
                </a:lnTo>
                <a:lnTo>
                  <a:pt x="7838" y="105176"/>
                </a:lnTo>
                <a:lnTo>
                  <a:pt x="0" y="153796"/>
                </a:lnTo>
                <a:lnTo>
                  <a:pt x="0" y="1635417"/>
                </a:lnTo>
                <a:lnTo>
                  <a:pt x="7838" y="1684014"/>
                </a:lnTo>
                <a:lnTo>
                  <a:pt x="29667" y="1726222"/>
                </a:lnTo>
                <a:lnTo>
                  <a:pt x="62956" y="1759507"/>
                </a:lnTo>
                <a:lnTo>
                  <a:pt x="105176" y="1781336"/>
                </a:lnTo>
                <a:lnTo>
                  <a:pt x="153797" y="1789175"/>
                </a:lnTo>
                <a:lnTo>
                  <a:pt x="2377567" y="1789175"/>
                </a:lnTo>
                <a:lnTo>
                  <a:pt x="2426187" y="1781336"/>
                </a:lnTo>
                <a:lnTo>
                  <a:pt x="2468407" y="1759507"/>
                </a:lnTo>
                <a:lnTo>
                  <a:pt x="2501696" y="1726222"/>
                </a:lnTo>
                <a:lnTo>
                  <a:pt x="2523525" y="1684014"/>
                </a:lnTo>
                <a:lnTo>
                  <a:pt x="2531363" y="1635417"/>
                </a:lnTo>
                <a:lnTo>
                  <a:pt x="2531363" y="153796"/>
                </a:lnTo>
                <a:lnTo>
                  <a:pt x="2523525" y="105176"/>
                </a:lnTo>
                <a:lnTo>
                  <a:pt x="2501696" y="62956"/>
                </a:lnTo>
                <a:lnTo>
                  <a:pt x="2468407" y="29667"/>
                </a:lnTo>
                <a:lnTo>
                  <a:pt x="2426187" y="7838"/>
                </a:lnTo>
                <a:lnTo>
                  <a:pt x="2377567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33972" y="4852415"/>
            <a:ext cx="2531363" cy="17891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96464" y="5615737"/>
            <a:ext cx="1283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494949"/>
                </a:solidFill>
                <a:latin typeface="Arial"/>
                <a:cs typeface="Arial"/>
              </a:rPr>
              <a:t>LG </a:t>
            </a:r>
            <a:r>
              <a:rPr b="1" spc="-5" dirty="0">
                <a:solidFill>
                  <a:srgbClr val="494949"/>
                </a:solidFill>
                <a:latin typeface="Arial"/>
                <a:cs typeface="Arial"/>
              </a:rPr>
              <a:t>Nexus</a:t>
            </a:r>
            <a:r>
              <a:rPr b="1" spc="-80" dirty="0">
                <a:solidFill>
                  <a:srgbClr val="494949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494949"/>
                </a:solidFill>
                <a:latin typeface="Arial"/>
                <a:cs typeface="Arial"/>
              </a:rPr>
              <a:t>5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EE976643-E3AD-427A-A6E5-F549FA9D9545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1126F3FD-BF1C-4863-83FB-6BF2F330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89D9C3BD-75B9-4DE8-B0CF-EC5902967C74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43440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r>
              <a:rPr sz="3200" spc="-1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0" dirty="0">
                <a:solidFill>
                  <a:srgbClr val="6F2F9F"/>
                </a:solidFill>
                <a:latin typeface="Arial"/>
                <a:cs typeface="Arial"/>
              </a:rPr>
              <a:t>[2015]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4311" y="1955292"/>
            <a:ext cx="4986528" cy="2356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32320" y="1978151"/>
            <a:ext cx="3093720" cy="2374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7148" y="4299203"/>
            <a:ext cx="3832860" cy="2235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43782" y="6470091"/>
            <a:ext cx="180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5" dirty="0">
                <a:solidFill>
                  <a:srgbClr val="545454"/>
                </a:solidFill>
                <a:latin typeface="Arial"/>
                <a:cs typeface="Arial"/>
              </a:rPr>
              <a:t>ASUS </a:t>
            </a:r>
            <a:r>
              <a:rPr b="1" dirty="0">
                <a:solidFill>
                  <a:srgbClr val="545454"/>
                </a:solidFill>
                <a:latin typeface="Arial"/>
                <a:cs typeface="Arial"/>
              </a:rPr>
              <a:t>Zenfone</a:t>
            </a:r>
            <a:r>
              <a:rPr b="1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545454"/>
                </a:solidFill>
                <a:latin typeface="Arial"/>
                <a:cs typeface="Arial"/>
              </a:rPr>
              <a:t>2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58356" y="4489702"/>
            <a:ext cx="2062479" cy="22997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35644" y="5466994"/>
            <a:ext cx="1680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545454"/>
                </a:solidFill>
                <a:latin typeface="Arial"/>
                <a:cs typeface="Arial"/>
              </a:rPr>
              <a:t>iPhone </a:t>
            </a:r>
            <a:r>
              <a:rPr b="1" spc="-5" dirty="0">
                <a:solidFill>
                  <a:srgbClr val="545454"/>
                </a:solidFill>
                <a:latin typeface="Arial"/>
                <a:cs typeface="Arial"/>
              </a:rPr>
              <a:t>6S</a:t>
            </a:r>
            <a:r>
              <a:rPr b="1" spc="-7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545454"/>
                </a:solidFill>
                <a:latin typeface="Arial"/>
                <a:cs typeface="Arial"/>
              </a:rPr>
              <a:t>Plus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D79DB2CF-420F-4494-BA63-2A9C673297E2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1B5A0036-560A-41BE-AEB3-60CDACA4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B9CC80D0-00FD-49D1-9793-B38A91A3028D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43440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r>
              <a:rPr sz="3200" spc="-1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0" dirty="0">
                <a:solidFill>
                  <a:srgbClr val="6F2F9F"/>
                </a:solidFill>
                <a:latin typeface="Arial"/>
                <a:cs typeface="Arial"/>
              </a:rPr>
              <a:t>[2016]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10968" y="2107692"/>
            <a:ext cx="3520439" cy="1975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04033" y="2404617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545454"/>
                </a:solidFill>
                <a:latin typeface="Arial"/>
                <a:cs typeface="Arial"/>
              </a:rPr>
              <a:t>Galaxy</a:t>
            </a:r>
            <a:r>
              <a:rPr b="1" spc="-6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545454"/>
                </a:solidFill>
                <a:latin typeface="Arial"/>
                <a:cs typeface="Arial"/>
              </a:rPr>
              <a:t>S7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31865" y="2130551"/>
            <a:ext cx="3898391" cy="2601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41719" y="4289248"/>
            <a:ext cx="16776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Sony </a:t>
            </a:r>
            <a:r>
              <a:rPr b="1" spc="-5" dirty="0">
                <a:latin typeface="Arial"/>
                <a:cs typeface="Arial"/>
              </a:rPr>
              <a:t>Xperia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Z6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4034" y="4325492"/>
            <a:ext cx="1677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5" dirty="0">
                <a:latin typeface="Arial"/>
                <a:cs typeface="Arial"/>
              </a:rPr>
              <a:t>Apple </a:t>
            </a:r>
            <a:r>
              <a:rPr b="1" dirty="0">
                <a:latin typeface="Arial"/>
                <a:cs typeface="Arial"/>
              </a:rPr>
              <a:t>iPhone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7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37504" y="4809744"/>
            <a:ext cx="4287011" cy="2048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91041" y="6244540"/>
            <a:ext cx="712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LG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G4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37587" y="4693918"/>
            <a:ext cx="3735324" cy="206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42AC1466-E45C-4816-9641-BF88DB419F05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B2832660-7E60-4203-8FDD-9B4B08C2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7" name="object 5">
            <a:extLst>
              <a:ext uri="{FF2B5EF4-FFF2-40B4-BE49-F238E27FC236}">
                <a16:creationId xmlns:a16="http://schemas.microsoft.com/office/drawing/2014/main" id="{68148F97-C4BE-486B-8D09-C1DED2494C11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069036" y="4265676"/>
            <a:ext cx="4585716" cy="2592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2198" y="4457699"/>
            <a:ext cx="4279392" cy="2212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80759" y="1906523"/>
            <a:ext cx="4587240" cy="2551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2785" y="2098548"/>
            <a:ext cx="4271771" cy="21671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65757" y="1464946"/>
            <a:ext cx="4344035" cy="1029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 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r>
              <a:rPr sz="3200" spc="-1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80" dirty="0">
                <a:solidFill>
                  <a:srgbClr val="6F2F9F"/>
                </a:solidFill>
                <a:latin typeface="Arial"/>
                <a:cs typeface="Arial"/>
              </a:rPr>
              <a:t>[2017]</a:t>
            </a:r>
            <a:endParaRPr sz="3200">
              <a:latin typeface="Arial"/>
              <a:cs typeface="Arial"/>
            </a:endParaRPr>
          </a:p>
          <a:p>
            <a:pPr marL="808355">
              <a:spcBef>
                <a:spcPts val="1895"/>
              </a:spcBef>
            </a:pPr>
            <a:r>
              <a:rPr b="1" spc="-15" dirty="0">
                <a:latin typeface="Arial"/>
                <a:cs typeface="Arial"/>
              </a:rPr>
              <a:t>Apple </a:t>
            </a:r>
            <a:r>
              <a:rPr b="1" dirty="0">
                <a:latin typeface="Arial"/>
                <a:cs typeface="Arial"/>
              </a:rPr>
              <a:t>iPhone</a:t>
            </a:r>
            <a:r>
              <a:rPr b="1" spc="3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X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65020" y="2694432"/>
            <a:ext cx="3631691" cy="3608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0AA0502C-B257-4D78-BE8F-CC45031877AA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EA6250A1-5435-4A72-B164-DAEA6BA6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DC279CFA-08DA-47DC-8974-C2E5FD35E587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6957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 </a:t>
            </a:r>
            <a:r>
              <a:rPr sz="3200" spc="-204" dirty="0" err="1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55" dirty="0">
                <a:solidFill>
                  <a:srgbClr val="6F2F9F"/>
                </a:solidFill>
                <a:latin typeface="Arial"/>
                <a:cs typeface="Arial"/>
              </a:rPr>
              <a:t>[</a:t>
            </a:r>
            <a:r>
              <a:rPr sz="3200" spc="-110" dirty="0">
                <a:solidFill>
                  <a:srgbClr val="6F2F9F"/>
                </a:solidFill>
                <a:latin typeface="Arial"/>
                <a:cs typeface="Arial"/>
              </a:rPr>
              <a:t>2018]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04415" y="2057400"/>
            <a:ext cx="4130040" cy="2522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6441" y="2249423"/>
            <a:ext cx="3745991" cy="2138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04415" y="4411978"/>
            <a:ext cx="4133088" cy="2446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96440" y="4604003"/>
            <a:ext cx="3749040" cy="2135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43456" y="4752847"/>
            <a:ext cx="940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Moto</a:t>
            </a:r>
            <a:r>
              <a:rPr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G6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27777" y="2057400"/>
            <a:ext cx="4247387" cy="2545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19800" y="2249423"/>
            <a:ext cx="3863340" cy="21610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34350" y="3966717"/>
            <a:ext cx="1537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Galaxy Note</a:t>
            </a:r>
            <a:r>
              <a:rPr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27776" y="4411978"/>
            <a:ext cx="4229100" cy="24460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9800" y="4614162"/>
            <a:ext cx="3845052" cy="21249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37779" y="6301233"/>
            <a:ext cx="1092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iPhone</a:t>
            </a:r>
            <a:r>
              <a:rPr b="1" spc="-85" dirty="0">
                <a:latin typeface="Arial"/>
                <a:cs typeface="Arial"/>
              </a:rPr>
              <a:t> </a:t>
            </a:r>
            <a:r>
              <a:rPr b="1" spc="-55" dirty="0">
                <a:latin typeface="Arial"/>
                <a:cs typeface="Arial"/>
              </a:rPr>
              <a:t>11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43455" y="2491182"/>
            <a:ext cx="7124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LG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G7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2F7DCCC0-8743-4FC2-8EA0-4BBFDD42426B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BAFD8D3E-05A0-4EE1-B94E-C1697F20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2807CB0-E906-4569-B274-501C586EE701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6957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 </a:t>
            </a:r>
            <a:r>
              <a:rPr sz="3200" spc="-204" dirty="0" err="1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55" dirty="0">
                <a:solidFill>
                  <a:srgbClr val="6F2F9F"/>
                </a:solidFill>
                <a:latin typeface="Arial"/>
                <a:cs typeface="Arial"/>
              </a:rPr>
              <a:t>[</a:t>
            </a:r>
            <a:r>
              <a:rPr sz="3200" spc="-110" dirty="0">
                <a:solidFill>
                  <a:srgbClr val="6F2F9F"/>
                </a:solidFill>
                <a:latin typeface="Arial"/>
                <a:cs typeface="Arial"/>
              </a:rPr>
              <a:t>2018]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9571" y="5780633"/>
            <a:ext cx="74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Pixel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3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9695" y="2953511"/>
            <a:ext cx="5091684" cy="2756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61958" y="6081776"/>
            <a:ext cx="1117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Galaxy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S9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81188" y="2223517"/>
            <a:ext cx="2043684" cy="38999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437B7C25-41B0-47C5-99D5-CB778B990C1D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7675142-5B34-4DF5-A93E-28938119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A40135A3-61C5-43E3-8E19-B07CC56C2C65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6957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 </a:t>
            </a:r>
            <a:r>
              <a:rPr sz="3200" spc="-204" dirty="0" err="1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55" dirty="0">
                <a:solidFill>
                  <a:srgbClr val="6F2F9F"/>
                </a:solidFill>
                <a:latin typeface="Arial"/>
                <a:cs typeface="Arial"/>
              </a:rPr>
              <a:t>[</a:t>
            </a:r>
            <a:r>
              <a:rPr sz="3200" spc="-110" dirty="0">
                <a:solidFill>
                  <a:srgbClr val="6F2F9F"/>
                </a:solidFill>
                <a:latin typeface="Arial"/>
                <a:cs typeface="Arial"/>
              </a:rPr>
              <a:t>201</a:t>
            </a:r>
            <a:r>
              <a:rPr lang="pt-BR" sz="3200" spc="-110" dirty="0">
                <a:solidFill>
                  <a:srgbClr val="6F2F9F"/>
                </a:solidFill>
                <a:latin typeface="Arial"/>
                <a:cs typeface="Arial"/>
              </a:rPr>
              <a:t>9</a:t>
            </a:r>
            <a:r>
              <a:rPr sz="3200" spc="-110" dirty="0">
                <a:solidFill>
                  <a:srgbClr val="6F2F9F"/>
                </a:solidFill>
                <a:latin typeface="Arial"/>
                <a:cs typeface="Arial"/>
              </a:rPr>
              <a:t>]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802C2BF-10E8-4D87-B874-86791FF8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7D19D0EB-9C3B-4869-B852-AB64B95497A1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  <p:pic>
        <p:nvPicPr>
          <p:cNvPr id="1026" name="Picture 2" descr="Resultado de imagem para s10">
            <a:extLst>
              <a:ext uri="{FF2B5EF4-FFF2-40B4-BE49-F238E27FC236}">
                <a16:creationId xmlns:a16="http://schemas.microsoft.com/office/drawing/2014/main" id="{22138D5F-6E77-441E-AB25-F74FAB60C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57" y="2581455"/>
            <a:ext cx="6383337" cy="411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galaxy fold tela dupla">
            <a:extLst>
              <a:ext uri="{FF2B5EF4-FFF2-40B4-BE49-F238E27FC236}">
                <a16:creationId xmlns:a16="http://schemas.microsoft.com/office/drawing/2014/main" id="{926A0CCA-30B7-4B59-9F87-B2BAE3671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1" r="13260"/>
          <a:stretch/>
        </p:blipFill>
        <p:spPr bwMode="auto">
          <a:xfrm>
            <a:off x="6858000" y="1978661"/>
            <a:ext cx="50292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B8296BA-F454-4211-A779-68057FE332EC}"/>
              </a:ext>
            </a:extLst>
          </p:cNvPr>
          <p:cNvSpPr txBox="1"/>
          <p:nvPr/>
        </p:nvSpPr>
        <p:spPr>
          <a:xfrm>
            <a:off x="8683693" y="5872422"/>
            <a:ext cx="1377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Galaxy </a:t>
            </a:r>
            <a:r>
              <a:rPr lang="pt-BR" sz="2000" dirty="0" err="1"/>
              <a:t>Fold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671855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965757" y="1464946"/>
            <a:ext cx="6957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35" dirty="0">
                <a:solidFill>
                  <a:srgbClr val="C00000"/>
                </a:solidFill>
                <a:latin typeface="Arial"/>
                <a:cs typeface="Arial"/>
              </a:rPr>
              <a:t>Etapas </a:t>
            </a:r>
            <a:r>
              <a:rPr sz="3200" spc="-175" dirty="0">
                <a:solidFill>
                  <a:srgbClr val="C00000"/>
                </a:solidFill>
                <a:latin typeface="Arial"/>
                <a:cs typeface="Arial"/>
              </a:rPr>
              <a:t>da </a:t>
            </a:r>
            <a:r>
              <a:rPr sz="3200" spc="-204" dirty="0" err="1">
                <a:solidFill>
                  <a:srgbClr val="C00000"/>
                </a:solidFill>
                <a:latin typeface="Arial"/>
                <a:cs typeface="Arial"/>
              </a:rPr>
              <a:t>Evolução</a:t>
            </a:r>
            <a:r>
              <a:rPr sz="3200" spc="-20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spc="-155" dirty="0">
                <a:solidFill>
                  <a:srgbClr val="6F2F9F"/>
                </a:solidFill>
                <a:latin typeface="Arial"/>
                <a:cs typeface="Arial"/>
              </a:rPr>
              <a:t>[</a:t>
            </a:r>
            <a:r>
              <a:rPr sz="3200" spc="-110" dirty="0">
                <a:solidFill>
                  <a:srgbClr val="6F2F9F"/>
                </a:solidFill>
                <a:latin typeface="Arial"/>
                <a:cs typeface="Arial"/>
              </a:rPr>
              <a:t>201</a:t>
            </a:r>
            <a:r>
              <a:rPr lang="pt-BR" sz="3200" spc="-110" dirty="0">
                <a:solidFill>
                  <a:srgbClr val="6F2F9F"/>
                </a:solidFill>
                <a:latin typeface="Arial"/>
                <a:cs typeface="Arial"/>
              </a:rPr>
              <a:t>9</a:t>
            </a:r>
            <a:r>
              <a:rPr sz="3200" spc="-110" dirty="0">
                <a:solidFill>
                  <a:srgbClr val="6F2F9F"/>
                </a:solidFill>
                <a:latin typeface="Arial"/>
                <a:cs typeface="Arial"/>
              </a:rPr>
              <a:t>]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802C2BF-10E8-4D87-B874-86791FF8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7D19D0EB-9C3B-4869-B852-AB64B95497A1}"/>
              </a:ext>
            </a:extLst>
          </p:cNvPr>
          <p:cNvSpPr txBox="1">
            <a:spLocks/>
          </p:cNvSpPr>
          <p:nvPr/>
        </p:nvSpPr>
        <p:spPr>
          <a:xfrm>
            <a:off x="609600" y="436321"/>
            <a:ext cx="818283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35">
                <a:solidFill>
                  <a:schemeClr val="tx1"/>
                </a:solidFill>
              </a:rPr>
              <a:t>Características </a:t>
            </a:r>
            <a:r>
              <a:rPr lang="pt-BR" sz="3600" kern="0" spc="-100">
                <a:solidFill>
                  <a:schemeClr val="tx1"/>
                </a:solidFill>
              </a:rPr>
              <a:t>dos </a:t>
            </a:r>
            <a:r>
              <a:rPr lang="pt-BR" sz="3600" kern="0" spc="-165">
                <a:solidFill>
                  <a:schemeClr val="tx1"/>
                </a:solidFill>
              </a:rPr>
              <a:t>Dispositivos</a:t>
            </a:r>
            <a:r>
              <a:rPr lang="pt-BR" sz="3600" kern="0" spc="-710">
                <a:solidFill>
                  <a:schemeClr val="tx1"/>
                </a:solidFill>
              </a:rPr>
              <a:t>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endParaRPr lang="pt-BR" sz="3600" kern="0" dirty="0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B8296BA-F454-4211-A779-68057FE332EC}"/>
              </a:ext>
            </a:extLst>
          </p:cNvPr>
          <p:cNvSpPr txBox="1"/>
          <p:nvPr/>
        </p:nvSpPr>
        <p:spPr>
          <a:xfrm>
            <a:off x="838200" y="5042479"/>
            <a:ext cx="129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Huawei</a:t>
            </a:r>
            <a:r>
              <a:rPr lang="pt-BR" dirty="0"/>
              <a:t> P30</a:t>
            </a:r>
            <a:endParaRPr lang="pt-BR" sz="2000" dirty="0"/>
          </a:p>
        </p:txBody>
      </p:sp>
      <p:pic>
        <p:nvPicPr>
          <p:cNvPr id="2050" name="Picture 2" descr="Resultado de imagem para Huawei P30">
            <a:extLst>
              <a:ext uri="{FF2B5EF4-FFF2-40B4-BE49-F238E27FC236}">
                <a16:creationId xmlns:a16="http://schemas.microsoft.com/office/drawing/2014/main" id="{2C21FF09-6456-4432-A463-4F8A5569A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9" y="1988429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D8FE530-F420-4C14-B0D7-00BF1AB3F129}"/>
              </a:ext>
            </a:extLst>
          </p:cNvPr>
          <p:cNvSpPr txBox="1"/>
          <p:nvPr/>
        </p:nvSpPr>
        <p:spPr>
          <a:xfrm>
            <a:off x="4051267" y="6408901"/>
            <a:ext cx="202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RoG</a:t>
            </a:r>
            <a:r>
              <a:rPr lang="pt-BR" dirty="0"/>
              <a:t> Phone 2</a:t>
            </a:r>
            <a:endParaRPr lang="pt-BR" sz="2000" dirty="0"/>
          </a:p>
        </p:txBody>
      </p:sp>
      <p:pic>
        <p:nvPicPr>
          <p:cNvPr id="2052" name="Picture 4" descr="Resultado de imagem para RoG Phone 2">
            <a:extLst>
              <a:ext uri="{FF2B5EF4-FFF2-40B4-BE49-F238E27FC236}">
                <a16:creationId xmlns:a16="http://schemas.microsoft.com/office/drawing/2014/main" id="{1F38DF4B-A3C5-4C3A-8949-59112446E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447498"/>
            <a:ext cx="4056638" cy="36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imagens iphone 12">
            <a:extLst>
              <a:ext uri="{FF2B5EF4-FFF2-40B4-BE49-F238E27FC236}">
                <a16:creationId xmlns:a16="http://schemas.microsoft.com/office/drawing/2014/main" id="{627F3484-96A5-4E27-9D75-F28F086B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43" y="2405295"/>
            <a:ext cx="4267200" cy="23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F947622-A449-4DF1-8EE0-50EABBA7D601}"/>
              </a:ext>
            </a:extLst>
          </p:cNvPr>
          <p:cNvSpPr txBox="1"/>
          <p:nvPr/>
        </p:nvSpPr>
        <p:spPr>
          <a:xfrm>
            <a:off x="8629919" y="5208388"/>
            <a:ext cx="259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IPhone 12 (setembro)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75226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87753" y="454609"/>
            <a:ext cx="1267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24000" y="1315329"/>
            <a:ext cx="9144000" cy="5516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76730" y="5756249"/>
            <a:ext cx="8463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0" b="1" spc="-400" dirty="0">
                <a:solidFill>
                  <a:srgbClr val="FFFFFF"/>
                </a:solidFill>
                <a:latin typeface="Trebuchet MS"/>
                <a:cs typeface="Trebuchet MS"/>
              </a:rPr>
              <a:t>Futuro </a:t>
            </a:r>
            <a:r>
              <a:rPr sz="6000" b="1" spc="-315" dirty="0">
                <a:solidFill>
                  <a:srgbClr val="FFFFFF"/>
                </a:solidFill>
                <a:latin typeface="Trebuchet MS"/>
                <a:cs typeface="Trebuchet MS"/>
              </a:rPr>
              <a:t>Computação</a:t>
            </a:r>
            <a:r>
              <a:rPr sz="6000" b="1" spc="-5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000" b="1" spc="-105" dirty="0">
                <a:solidFill>
                  <a:srgbClr val="FFFFFF"/>
                </a:solidFill>
                <a:latin typeface="Trebuchet MS"/>
                <a:cs typeface="Trebuchet MS"/>
              </a:rPr>
              <a:t>Móvel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9E14CDE-C015-4F31-ACA8-22CEE16E44E4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945623" y="5931408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87753" y="454609"/>
            <a:ext cx="11684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240" dirty="0"/>
              <a:t>F</a:t>
            </a:r>
            <a:r>
              <a:rPr sz="3400" spc="-125" dirty="0"/>
              <a:t>u</a:t>
            </a:r>
            <a:r>
              <a:rPr sz="3400" spc="-250" dirty="0"/>
              <a:t>t</a:t>
            </a:r>
            <a:r>
              <a:rPr sz="3400" spc="-125" dirty="0"/>
              <a:t>u</a:t>
            </a:r>
            <a:r>
              <a:rPr sz="3400" spc="-235" dirty="0"/>
              <a:t>r</a:t>
            </a:r>
            <a:r>
              <a:rPr sz="3400" spc="-55" dirty="0"/>
              <a:t>o</a:t>
            </a:r>
            <a:endParaRPr sz="3400"/>
          </a:p>
        </p:txBody>
      </p:sp>
      <p:sp>
        <p:nvSpPr>
          <p:cNvPr id="5" name="object 5"/>
          <p:cNvSpPr/>
          <p:nvPr/>
        </p:nvSpPr>
        <p:spPr>
          <a:xfrm>
            <a:off x="1468613" y="1396102"/>
            <a:ext cx="9144000" cy="5478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7047" y="1315211"/>
            <a:ext cx="3374136" cy="2360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01740" y="3547871"/>
            <a:ext cx="3297936" cy="2191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08732" y="3550921"/>
            <a:ext cx="3438144" cy="21915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4000" y="5707380"/>
            <a:ext cx="9144000" cy="492759"/>
          </a:xfrm>
          <a:custGeom>
            <a:avLst/>
            <a:gdLst/>
            <a:ahLst/>
            <a:cxnLst/>
            <a:rect l="l" t="t" r="r" b="b"/>
            <a:pathLst>
              <a:path w="9144000" h="492760">
                <a:moveTo>
                  <a:pt x="0" y="492252"/>
                </a:moveTo>
                <a:lnTo>
                  <a:pt x="9144000" y="492252"/>
                </a:lnTo>
                <a:lnTo>
                  <a:pt x="9144000" y="0"/>
                </a:lnTo>
                <a:lnTo>
                  <a:pt x="0" y="0"/>
                </a:lnTo>
                <a:lnTo>
                  <a:pt x="0" y="492252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02739" y="5719979"/>
            <a:ext cx="897001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Especialistas </a:t>
            </a:r>
            <a:r>
              <a:rPr sz="2600" spc="-65" dirty="0">
                <a:solidFill>
                  <a:srgbClr val="FFFFFF"/>
                </a:solidFill>
                <a:latin typeface="Arial"/>
                <a:cs typeface="Arial"/>
              </a:rPr>
              <a:t>alertam </a:t>
            </a:r>
            <a:r>
              <a:rPr sz="2600" spc="-110" dirty="0">
                <a:solidFill>
                  <a:srgbClr val="FFFFFF"/>
                </a:solidFill>
                <a:latin typeface="Arial"/>
                <a:cs typeface="Arial"/>
              </a:rPr>
              <a:t>que </a:t>
            </a:r>
            <a:r>
              <a:rPr sz="2600" spc="-60" dirty="0">
                <a:solidFill>
                  <a:srgbClr val="FFFFFF"/>
                </a:solidFill>
                <a:latin typeface="Arial"/>
                <a:cs typeface="Arial"/>
              </a:rPr>
              <a:t>indústria </a:t>
            </a:r>
            <a:r>
              <a:rPr sz="2600" spc="-80" dirty="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futuro</a:t>
            </a:r>
            <a:r>
              <a:rPr sz="2600" spc="-4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14" dirty="0">
                <a:solidFill>
                  <a:srgbClr val="FFFFFF"/>
                </a:solidFill>
                <a:latin typeface="Arial"/>
                <a:cs typeface="Arial"/>
              </a:rPr>
              <a:t>vai gerar </a:t>
            </a:r>
            <a:r>
              <a:rPr sz="2600" spc="-135" dirty="0">
                <a:solidFill>
                  <a:srgbClr val="FFFFFF"/>
                </a:solidFill>
                <a:latin typeface="Arial"/>
                <a:cs typeface="Arial"/>
              </a:rPr>
              <a:t>desemprego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4000" y="6406896"/>
            <a:ext cx="9144000" cy="355600"/>
          </a:xfrm>
          <a:custGeom>
            <a:avLst/>
            <a:gdLst/>
            <a:ahLst/>
            <a:cxnLst/>
            <a:rect l="l" t="t" r="r" b="b"/>
            <a:pathLst>
              <a:path w="9144000" h="355600">
                <a:moveTo>
                  <a:pt x="0" y="0"/>
                </a:moveTo>
                <a:lnTo>
                  <a:pt x="0" y="355091"/>
                </a:lnTo>
                <a:lnTo>
                  <a:pt x="9143999" y="355091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89938" y="6428334"/>
            <a:ext cx="895604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spc="-45" dirty="0">
                <a:solidFill>
                  <a:srgbClr val="FFFFFF"/>
                </a:solidFill>
                <a:latin typeface="Arial"/>
                <a:cs typeface="Arial"/>
                <a:hlinkClick r:id="rId7"/>
              </a:rPr>
              <a:t>http://jornalfatojuridico.com.br/especialistas-alertam-que-industria-do-futuro-vai-gerar-desemprego/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22635DC9-D4FC-4B6F-B1DC-FC56C2CF1853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188565" y="1422840"/>
            <a:ext cx="7609840" cy="41560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8600">
              <a:spcBef>
                <a:spcPts val="495"/>
              </a:spcBef>
              <a:buChar char="•"/>
              <a:tabLst>
                <a:tab pos="241300" algn="l"/>
              </a:tabLst>
            </a:pPr>
            <a:r>
              <a:rPr sz="2800" spc="-170" dirty="0">
                <a:latin typeface="Arial"/>
                <a:cs typeface="Arial"/>
              </a:rPr>
              <a:t>Exploração </a:t>
            </a:r>
            <a:r>
              <a:rPr sz="2800" spc="-160" dirty="0">
                <a:latin typeface="Arial"/>
                <a:cs typeface="Arial"/>
              </a:rPr>
              <a:t>da </a:t>
            </a:r>
            <a:r>
              <a:rPr sz="2800" spc="-170" dirty="0">
                <a:latin typeface="Arial"/>
                <a:cs typeface="Arial"/>
              </a:rPr>
              <a:t>conexão </a:t>
            </a:r>
            <a:r>
              <a:rPr sz="2800" spc="-130" dirty="0">
                <a:latin typeface="Arial"/>
                <a:cs typeface="Arial"/>
              </a:rPr>
              <a:t>de </a:t>
            </a:r>
            <a:r>
              <a:rPr sz="2800" spc="-110" dirty="0">
                <a:latin typeface="Arial"/>
                <a:cs typeface="Arial"/>
              </a:rPr>
              <a:t>equipamentos</a:t>
            </a:r>
            <a:r>
              <a:rPr sz="2800" spc="15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portáteis.</a:t>
            </a:r>
            <a:endParaRPr sz="2800" dirty="0">
              <a:latin typeface="Arial"/>
              <a:cs typeface="Arial"/>
            </a:endParaRPr>
          </a:p>
          <a:p>
            <a:pPr marL="506095" lvl="1" indent="-228600">
              <a:spcBef>
                <a:spcPts val="345"/>
              </a:spcBef>
              <a:buChar char="•"/>
              <a:tabLst>
                <a:tab pos="506730" algn="l"/>
              </a:tabLst>
            </a:pPr>
            <a:r>
              <a:rPr sz="2400" spc="-135" dirty="0">
                <a:latin typeface="Arial"/>
                <a:cs typeface="Arial"/>
              </a:rPr>
              <a:t>Celulares</a:t>
            </a:r>
            <a:endParaRPr sz="2400" dirty="0">
              <a:latin typeface="Arial"/>
              <a:cs typeface="Arial"/>
            </a:endParaRPr>
          </a:p>
          <a:p>
            <a:pPr marL="506095" lvl="1" indent="-228600">
              <a:spcBef>
                <a:spcPts val="310"/>
              </a:spcBef>
              <a:buChar char="•"/>
              <a:tabLst>
                <a:tab pos="506730" algn="l"/>
              </a:tabLst>
            </a:pPr>
            <a:r>
              <a:rPr sz="2400" spc="-105" dirty="0">
                <a:latin typeface="Arial"/>
                <a:cs typeface="Arial"/>
              </a:rPr>
              <a:t>Notebooks</a:t>
            </a:r>
            <a:endParaRPr sz="2400" dirty="0">
              <a:latin typeface="Arial"/>
              <a:cs typeface="Arial"/>
            </a:endParaRPr>
          </a:p>
          <a:p>
            <a:pPr marL="506095" lvl="1" indent="-228600">
              <a:spcBef>
                <a:spcPts val="310"/>
              </a:spcBef>
              <a:buChar char="•"/>
              <a:tabLst>
                <a:tab pos="506730" algn="l"/>
              </a:tabLst>
            </a:pPr>
            <a:r>
              <a:rPr sz="2400" spc="-105" dirty="0">
                <a:latin typeface="Arial"/>
                <a:cs typeface="Arial"/>
              </a:rPr>
              <a:t>Netbooks</a:t>
            </a:r>
            <a:endParaRPr sz="2400" dirty="0">
              <a:latin typeface="Arial"/>
              <a:cs typeface="Arial"/>
            </a:endParaRPr>
          </a:p>
          <a:p>
            <a:pPr marL="506095" lvl="1" indent="-228600">
              <a:spcBef>
                <a:spcPts val="315"/>
              </a:spcBef>
              <a:buChar char="•"/>
              <a:tabLst>
                <a:tab pos="506730" algn="l"/>
              </a:tabLst>
            </a:pPr>
            <a:r>
              <a:rPr sz="2400" spc="-285" dirty="0">
                <a:latin typeface="Arial"/>
                <a:cs typeface="Arial"/>
              </a:rPr>
              <a:t>PDAs</a:t>
            </a:r>
            <a:endParaRPr sz="2400" dirty="0">
              <a:latin typeface="Arial"/>
              <a:cs typeface="Arial"/>
            </a:endParaRPr>
          </a:p>
          <a:p>
            <a:pPr marL="506095" lvl="1" indent="-228600">
              <a:spcBef>
                <a:spcPts val="315"/>
              </a:spcBef>
              <a:buChar char="•"/>
              <a:tabLst>
                <a:tab pos="506730" algn="l"/>
              </a:tabLst>
            </a:pPr>
            <a:r>
              <a:rPr sz="2400" spc="-55" dirty="0">
                <a:latin typeface="Arial"/>
                <a:cs typeface="Arial"/>
              </a:rPr>
              <a:t>Bluetooth</a:t>
            </a:r>
            <a:endParaRPr sz="2400" dirty="0">
              <a:latin typeface="Arial"/>
              <a:cs typeface="Arial"/>
            </a:endParaRPr>
          </a:p>
          <a:p>
            <a:pPr marL="506095" lvl="1" indent="-228600">
              <a:spcBef>
                <a:spcPts val="310"/>
              </a:spcBef>
              <a:buChar char="•"/>
              <a:tabLst>
                <a:tab pos="506730" algn="l"/>
              </a:tabLst>
            </a:pPr>
            <a:r>
              <a:rPr sz="2400" spc="-114" dirty="0">
                <a:latin typeface="Arial"/>
                <a:cs typeface="Arial"/>
              </a:rPr>
              <a:t>WiFi</a:t>
            </a:r>
            <a:endParaRPr sz="2400" dirty="0">
              <a:latin typeface="Arial"/>
              <a:cs typeface="Arial"/>
            </a:endParaRPr>
          </a:p>
          <a:p>
            <a:pPr marL="506095" lvl="1" indent="-228600">
              <a:spcBef>
                <a:spcPts val="315"/>
              </a:spcBef>
              <a:buChar char="•"/>
              <a:tabLst>
                <a:tab pos="506730" algn="l"/>
              </a:tabLst>
            </a:pPr>
            <a:r>
              <a:rPr sz="2400" spc="-240" dirty="0">
                <a:latin typeface="Arial"/>
                <a:cs typeface="Arial"/>
              </a:rPr>
              <a:t>4G</a:t>
            </a:r>
            <a:endParaRPr sz="2400" dirty="0">
              <a:latin typeface="Arial"/>
              <a:cs typeface="Arial"/>
            </a:endParaRPr>
          </a:p>
          <a:p>
            <a:pPr marL="506095" lvl="1" indent="-228600">
              <a:spcBef>
                <a:spcPts val="310"/>
              </a:spcBef>
              <a:buChar char="•"/>
              <a:tabLst>
                <a:tab pos="506730" algn="l"/>
              </a:tabLst>
            </a:pPr>
            <a:r>
              <a:rPr sz="2400" spc="-130" dirty="0">
                <a:latin typeface="Arial"/>
                <a:cs typeface="Arial"/>
              </a:rPr>
              <a:t>WiMAX</a:t>
            </a:r>
            <a:endParaRPr sz="2400" dirty="0">
              <a:latin typeface="Arial"/>
              <a:cs typeface="Arial"/>
            </a:endParaRPr>
          </a:p>
          <a:p>
            <a:pPr marL="506095" lvl="1" indent="-228600">
              <a:spcBef>
                <a:spcPts val="315"/>
              </a:spcBef>
              <a:buChar char="•"/>
              <a:tabLst>
                <a:tab pos="506730" algn="l"/>
              </a:tabLst>
            </a:pPr>
            <a:r>
              <a:rPr sz="2400" spc="-145" dirty="0">
                <a:latin typeface="Arial"/>
                <a:cs typeface="Arial"/>
              </a:rPr>
              <a:t>Etc.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1605" y="2656332"/>
            <a:ext cx="3163823" cy="2430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56086" y="2956561"/>
            <a:ext cx="1764557" cy="1252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93693" y="5169407"/>
            <a:ext cx="2953511" cy="16626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48015" y="4395215"/>
            <a:ext cx="2170176" cy="2333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89292" y="2523744"/>
            <a:ext cx="1263395" cy="1263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F5292825-EA54-46C9-AF82-4D9A4998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6EFF89AF-989D-4217-AD34-F313C1F15969}"/>
              </a:ext>
            </a:extLst>
          </p:cNvPr>
          <p:cNvSpPr txBox="1">
            <a:spLocks/>
          </p:cNvSpPr>
          <p:nvPr/>
        </p:nvSpPr>
        <p:spPr>
          <a:xfrm>
            <a:off x="1787754" y="436322"/>
            <a:ext cx="720384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70">
                <a:solidFill>
                  <a:schemeClr val="tx1"/>
                </a:solidFill>
              </a:rPr>
              <a:t>O</a:t>
            </a:r>
            <a:r>
              <a:rPr lang="pt-BR" sz="3600" kern="0" spc="-819">
                <a:solidFill>
                  <a:schemeClr val="tx1"/>
                </a:solidFill>
              </a:rPr>
              <a:t> </a:t>
            </a:r>
            <a:r>
              <a:rPr lang="pt-BR" sz="3600" kern="0" spc="-155">
                <a:solidFill>
                  <a:schemeClr val="tx1"/>
                </a:solidFill>
              </a:rPr>
              <a:t>que </a:t>
            </a:r>
            <a:r>
              <a:rPr lang="pt-BR" sz="3600" kern="0" spc="-185">
                <a:solidFill>
                  <a:schemeClr val="tx1"/>
                </a:solidFill>
              </a:rPr>
              <a:t>é </a:t>
            </a:r>
            <a:r>
              <a:rPr lang="pt-BR" sz="3600" kern="0" spc="-200">
                <a:solidFill>
                  <a:schemeClr val="tx1"/>
                </a:solidFill>
              </a:rPr>
              <a:t>Computação </a:t>
            </a:r>
            <a:r>
              <a:rPr lang="pt-BR" sz="3600" kern="0" spc="-10">
                <a:solidFill>
                  <a:schemeClr val="tx1"/>
                </a:solidFill>
              </a:rPr>
              <a:t>Móvel?</a:t>
            </a:r>
            <a:endParaRPr lang="pt-BR" sz="3600" kern="0" dirty="0">
              <a:solidFill>
                <a:schemeClr val="tx1"/>
              </a:solidFill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4960D7CB-E772-4DBB-ACDD-00BA6AD65392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618589" y="1461896"/>
            <a:ext cx="89535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300" b="1" spc="-180" dirty="0">
                <a:solidFill>
                  <a:srgbClr val="C00000"/>
                </a:solidFill>
                <a:latin typeface="Trebuchet MS"/>
                <a:cs typeface="Trebuchet MS"/>
              </a:rPr>
              <a:t>Integração </a:t>
            </a:r>
            <a:r>
              <a:rPr sz="3300" b="1" spc="-229" dirty="0">
                <a:solidFill>
                  <a:srgbClr val="C00000"/>
                </a:solidFill>
                <a:latin typeface="Trebuchet MS"/>
                <a:cs typeface="Trebuchet MS"/>
              </a:rPr>
              <a:t>entre </a:t>
            </a:r>
            <a:r>
              <a:rPr sz="3300" b="1" spc="-105" dirty="0">
                <a:solidFill>
                  <a:srgbClr val="C00000"/>
                </a:solidFill>
                <a:latin typeface="Trebuchet MS"/>
                <a:cs typeface="Trebuchet MS"/>
              </a:rPr>
              <a:t>Mobilidade </a:t>
            </a:r>
            <a:r>
              <a:rPr sz="3300" b="1" spc="-240" dirty="0">
                <a:solidFill>
                  <a:srgbClr val="C00000"/>
                </a:solidFill>
                <a:latin typeface="Trebuchet MS"/>
                <a:cs typeface="Trebuchet MS"/>
              </a:rPr>
              <a:t>e </a:t>
            </a:r>
            <a:r>
              <a:rPr sz="3300" b="1" spc="-210" dirty="0">
                <a:solidFill>
                  <a:srgbClr val="C00000"/>
                </a:solidFill>
                <a:latin typeface="Trebuchet MS"/>
                <a:cs typeface="Trebuchet MS"/>
              </a:rPr>
              <a:t>presença</a:t>
            </a:r>
            <a:r>
              <a:rPr sz="3300" b="1" spc="-40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3300" b="1" spc="-160" dirty="0">
                <a:solidFill>
                  <a:srgbClr val="C00000"/>
                </a:solidFill>
                <a:latin typeface="Trebuchet MS"/>
                <a:cs typeface="Trebuchet MS"/>
              </a:rPr>
              <a:t>Distribuída</a:t>
            </a:r>
            <a:endParaRPr sz="3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87754" y="436322"/>
            <a:ext cx="12350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250" dirty="0">
                <a:solidFill>
                  <a:schemeClr val="tx1"/>
                </a:solidFill>
              </a:rPr>
              <a:t>F</a:t>
            </a:r>
            <a:r>
              <a:rPr sz="3600" spc="-125" dirty="0">
                <a:solidFill>
                  <a:schemeClr val="tx1"/>
                </a:solidFill>
              </a:rPr>
              <a:t>u</a:t>
            </a:r>
            <a:r>
              <a:rPr sz="3600" spc="-270" dirty="0">
                <a:solidFill>
                  <a:schemeClr val="tx1"/>
                </a:solidFill>
              </a:rPr>
              <a:t>t</a:t>
            </a:r>
            <a:r>
              <a:rPr sz="3600" spc="-135" dirty="0">
                <a:solidFill>
                  <a:schemeClr val="tx1"/>
                </a:solidFill>
              </a:rPr>
              <a:t>u</a:t>
            </a:r>
            <a:r>
              <a:rPr sz="3600" spc="-250" dirty="0">
                <a:solidFill>
                  <a:schemeClr val="tx1"/>
                </a:solidFill>
              </a:rPr>
              <a:t>r</a:t>
            </a:r>
            <a:r>
              <a:rPr sz="3600" spc="-55" dirty="0">
                <a:solidFill>
                  <a:schemeClr val="tx1"/>
                </a:solidFill>
              </a:rPr>
              <a:t>o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86811" y="2191511"/>
            <a:ext cx="6865620" cy="2147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35352" y="4578097"/>
            <a:ext cx="7394448" cy="1776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61184" y="4604640"/>
          <a:ext cx="7256779" cy="1650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4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Computação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Pervasiva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Computação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</a:pPr>
                      <a:r>
                        <a:rPr sz="1800" b="1" spc="-3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Móvel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Computação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</a:pPr>
                      <a:r>
                        <a:rPr sz="1800" b="1" spc="-8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Ubíqua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Mobilidade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30" dirty="0">
                          <a:latin typeface="Arial"/>
                          <a:cs typeface="Arial"/>
                        </a:rPr>
                        <a:t>Baixa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Alta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Alta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4E2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20" dirty="0">
                          <a:latin typeface="Arial"/>
                          <a:cs typeface="Arial"/>
                        </a:rPr>
                        <a:t>Grau</a:t>
                      </a:r>
                      <a:r>
                        <a:rPr sz="18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0" dirty="0">
                          <a:latin typeface="Arial"/>
                          <a:cs typeface="Arial"/>
                        </a:rPr>
                        <a:t>de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“embarcamento”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spc="-30" dirty="0">
                          <a:latin typeface="Arial"/>
                          <a:cs typeface="Arial"/>
                        </a:rPr>
                        <a:t>Alto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spc="-130" dirty="0">
                          <a:latin typeface="Arial"/>
                          <a:cs typeface="Arial"/>
                        </a:rPr>
                        <a:t>Baixa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Alta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0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008428" y="1508319"/>
            <a:ext cx="6921500" cy="219419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241300" indent="-228600">
              <a:spcBef>
                <a:spcPts val="970"/>
              </a:spcBef>
              <a:buChar char="•"/>
              <a:tabLst>
                <a:tab pos="241935" algn="l"/>
              </a:tabLst>
            </a:pPr>
            <a:r>
              <a:rPr sz="2800" spc="-155" dirty="0">
                <a:latin typeface="Arial"/>
                <a:cs typeface="Arial"/>
              </a:rPr>
              <a:t>Tornar </a:t>
            </a:r>
            <a:r>
              <a:rPr sz="2800" spc="-150" dirty="0">
                <a:latin typeface="Arial"/>
                <a:cs typeface="Arial"/>
              </a:rPr>
              <a:t>mais</a:t>
            </a:r>
            <a:r>
              <a:rPr sz="2800" spc="-12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presente;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spcBef>
                <a:spcPts val="865"/>
              </a:spcBef>
              <a:buChar char="•"/>
              <a:tabLst>
                <a:tab pos="241935" algn="l"/>
              </a:tabLst>
            </a:pPr>
            <a:r>
              <a:rPr sz="2800" spc="-135" dirty="0">
                <a:latin typeface="Arial"/>
                <a:cs typeface="Arial"/>
              </a:rPr>
              <a:t>Criar </a:t>
            </a:r>
            <a:r>
              <a:rPr sz="2800" spc="-100" dirty="0">
                <a:latin typeface="Arial"/>
                <a:cs typeface="Arial"/>
              </a:rPr>
              <a:t>interfaces </a:t>
            </a:r>
            <a:r>
              <a:rPr sz="2800" spc="-229" dirty="0">
                <a:latin typeface="Arial"/>
                <a:cs typeface="Arial"/>
              </a:rPr>
              <a:t>capazes </a:t>
            </a:r>
            <a:r>
              <a:rPr sz="2800" spc="-130" dirty="0">
                <a:latin typeface="Arial"/>
                <a:cs typeface="Arial"/>
              </a:rPr>
              <a:t>de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“aprender”;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spcBef>
                <a:spcPts val="865"/>
              </a:spcBef>
              <a:buChar char="•"/>
              <a:tabLst>
                <a:tab pos="241935" algn="l"/>
              </a:tabLst>
            </a:pPr>
            <a:r>
              <a:rPr sz="2800" spc="-210" dirty="0">
                <a:latin typeface="Arial"/>
                <a:cs typeface="Arial"/>
              </a:rPr>
              <a:t>Segurança nas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30" dirty="0">
                <a:latin typeface="Arial"/>
                <a:cs typeface="Arial"/>
              </a:rPr>
              <a:t>redes;</a:t>
            </a:r>
            <a:endParaRPr sz="2800" dirty="0">
              <a:latin typeface="Arial"/>
              <a:cs typeface="Arial"/>
            </a:endParaRPr>
          </a:p>
          <a:p>
            <a:pPr marL="241300" indent="-228600">
              <a:spcBef>
                <a:spcPts val="860"/>
              </a:spcBef>
              <a:buChar char="•"/>
              <a:tabLst>
                <a:tab pos="241935" algn="l"/>
              </a:tabLst>
            </a:pPr>
            <a:r>
              <a:rPr sz="2800" spc="-135" dirty="0">
                <a:latin typeface="Arial"/>
                <a:cs typeface="Arial"/>
              </a:rPr>
              <a:t>Criar </a:t>
            </a:r>
            <a:r>
              <a:rPr sz="2800" spc="-155" dirty="0">
                <a:latin typeface="Arial"/>
                <a:cs typeface="Arial"/>
              </a:rPr>
              <a:t>aplicações </a:t>
            </a:r>
            <a:r>
              <a:rPr sz="2800" spc="-120" dirty="0">
                <a:latin typeface="Arial"/>
                <a:cs typeface="Arial"/>
              </a:rPr>
              <a:t>que </a:t>
            </a:r>
            <a:r>
              <a:rPr sz="2800" spc="-240" dirty="0">
                <a:latin typeface="Arial"/>
                <a:cs typeface="Arial"/>
              </a:rPr>
              <a:t>se </a:t>
            </a:r>
            <a:r>
              <a:rPr sz="2800" spc="-125" dirty="0">
                <a:latin typeface="Arial"/>
                <a:cs typeface="Arial"/>
              </a:rPr>
              <a:t>movem </a:t>
            </a:r>
            <a:r>
              <a:rPr sz="2800" spc="-145" dirty="0">
                <a:latin typeface="Arial"/>
                <a:cs typeface="Arial"/>
              </a:rPr>
              <a:t>com </a:t>
            </a:r>
            <a:r>
              <a:rPr sz="2800" spc="-85" dirty="0">
                <a:latin typeface="Arial"/>
                <a:cs typeface="Arial"/>
              </a:rPr>
              <a:t>o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usuário.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87754" y="436322"/>
            <a:ext cx="12350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250" dirty="0">
                <a:solidFill>
                  <a:schemeClr val="tx1"/>
                </a:solidFill>
              </a:rPr>
              <a:t>F</a:t>
            </a:r>
            <a:r>
              <a:rPr sz="3600" spc="-125" dirty="0">
                <a:solidFill>
                  <a:schemeClr val="tx1"/>
                </a:solidFill>
              </a:rPr>
              <a:t>u</a:t>
            </a:r>
            <a:r>
              <a:rPr sz="3600" spc="-270" dirty="0">
                <a:solidFill>
                  <a:schemeClr val="tx1"/>
                </a:solidFill>
              </a:rPr>
              <a:t>t</a:t>
            </a:r>
            <a:r>
              <a:rPr sz="3600" spc="-135" dirty="0">
                <a:solidFill>
                  <a:schemeClr val="tx1"/>
                </a:solidFill>
              </a:rPr>
              <a:t>u</a:t>
            </a:r>
            <a:r>
              <a:rPr sz="3600" spc="-250" dirty="0">
                <a:solidFill>
                  <a:schemeClr val="tx1"/>
                </a:solidFill>
              </a:rPr>
              <a:t>r</a:t>
            </a:r>
            <a:r>
              <a:rPr sz="3600" spc="-55" dirty="0">
                <a:solidFill>
                  <a:schemeClr val="tx1"/>
                </a:solidFill>
              </a:rPr>
              <a:t>o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59041" y="245363"/>
            <a:ext cx="3108959" cy="1994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3572" y="6743701"/>
            <a:ext cx="5219700" cy="114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48811" y="3834385"/>
            <a:ext cx="5189220" cy="2920365"/>
          </a:xfrm>
          <a:custGeom>
            <a:avLst/>
            <a:gdLst/>
            <a:ahLst/>
            <a:cxnLst/>
            <a:rect l="l" t="t" r="r" b="b"/>
            <a:pathLst>
              <a:path w="5189220" h="2920365">
                <a:moveTo>
                  <a:pt x="5050028" y="0"/>
                </a:moveTo>
                <a:lnTo>
                  <a:pt x="139192" y="0"/>
                </a:lnTo>
                <a:lnTo>
                  <a:pt x="95211" y="7099"/>
                </a:lnTo>
                <a:lnTo>
                  <a:pt x="57003" y="26867"/>
                </a:lnTo>
                <a:lnTo>
                  <a:pt x="26867" y="57003"/>
                </a:lnTo>
                <a:lnTo>
                  <a:pt x="7099" y="95211"/>
                </a:lnTo>
                <a:lnTo>
                  <a:pt x="0" y="139192"/>
                </a:lnTo>
                <a:lnTo>
                  <a:pt x="0" y="2780728"/>
                </a:lnTo>
                <a:lnTo>
                  <a:pt x="7099" y="2824744"/>
                </a:lnTo>
                <a:lnTo>
                  <a:pt x="26867" y="2862972"/>
                </a:lnTo>
                <a:lnTo>
                  <a:pt x="57003" y="2893116"/>
                </a:lnTo>
                <a:lnTo>
                  <a:pt x="95211" y="2912884"/>
                </a:lnTo>
                <a:lnTo>
                  <a:pt x="139192" y="2919984"/>
                </a:lnTo>
                <a:lnTo>
                  <a:pt x="5050028" y="2919984"/>
                </a:lnTo>
                <a:lnTo>
                  <a:pt x="5094008" y="2912884"/>
                </a:lnTo>
                <a:lnTo>
                  <a:pt x="5132216" y="2893116"/>
                </a:lnTo>
                <a:lnTo>
                  <a:pt x="5162352" y="2862972"/>
                </a:lnTo>
                <a:lnTo>
                  <a:pt x="5182120" y="2824744"/>
                </a:lnTo>
                <a:lnTo>
                  <a:pt x="5189220" y="2780728"/>
                </a:lnTo>
                <a:lnTo>
                  <a:pt x="5189220" y="139192"/>
                </a:lnTo>
                <a:lnTo>
                  <a:pt x="5182120" y="95211"/>
                </a:lnTo>
                <a:lnTo>
                  <a:pt x="5162352" y="57003"/>
                </a:lnTo>
                <a:lnTo>
                  <a:pt x="5132216" y="26867"/>
                </a:lnTo>
                <a:lnTo>
                  <a:pt x="5094008" y="7099"/>
                </a:lnTo>
                <a:lnTo>
                  <a:pt x="5050028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48811" y="3834384"/>
            <a:ext cx="5189220" cy="2919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0A61B21-42E1-410D-8B1D-0A77445EA161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87753" y="454609"/>
            <a:ext cx="126746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3400" spc="-2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7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00" spc="-28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00"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00" spc="-24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400" spc="-24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00" spc="-5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12742" y="3377945"/>
            <a:ext cx="35890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6000" spc="-365" dirty="0">
                <a:latin typeface="Arial"/>
                <a:cs typeface="Arial"/>
              </a:rPr>
              <a:t>Referências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73A5A3B-3A5E-48F0-B83F-013FEDF3FDB3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990600" y="2209800"/>
            <a:ext cx="10820399" cy="2696892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 algn="just">
              <a:lnSpc>
                <a:spcPts val="2590"/>
              </a:lnSpc>
              <a:spcBef>
                <a:spcPts val="430"/>
              </a:spcBef>
              <a:buChar char="•"/>
              <a:tabLst>
                <a:tab pos="241300" algn="l"/>
              </a:tabLst>
            </a:pPr>
            <a:r>
              <a:rPr sz="2400" spc="-315" dirty="0">
                <a:latin typeface="Arial"/>
                <a:cs typeface="Arial"/>
              </a:rPr>
              <a:t>LEE, </a:t>
            </a:r>
            <a:r>
              <a:rPr sz="2400" spc="-85" dirty="0">
                <a:latin typeface="Arial"/>
                <a:cs typeface="Arial"/>
              </a:rPr>
              <a:t>Valentino; </a:t>
            </a:r>
            <a:r>
              <a:rPr sz="2400" spc="-315" dirty="0">
                <a:latin typeface="Arial"/>
                <a:cs typeface="Arial"/>
              </a:rPr>
              <a:t>SCHNEIDER, </a:t>
            </a:r>
            <a:r>
              <a:rPr sz="2400" spc="-85" dirty="0">
                <a:latin typeface="Arial"/>
                <a:cs typeface="Arial"/>
              </a:rPr>
              <a:t>Heather; </a:t>
            </a:r>
            <a:r>
              <a:rPr sz="2400" spc="-335" dirty="0">
                <a:latin typeface="Arial"/>
                <a:cs typeface="Arial"/>
              </a:rPr>
              <a:t>SCHELL, </a:t>
            </a:r>
            <a:r>
              <a:rPr sz="2400" spc="-130" dirty="0">
                <a:latin typeface="Arial"/>
                <a:cs typeface="Arial"/>
              </a:rPr>
              <a:t>Robbie. </a:t>
            </a:r>
            <a:r>
              <a:rPr sz="2400" b="1" spc="-135" dirty="0">
                <a:latin typeface="Trebuchet MS"/>
                <a:cs typeface="Trebuchet MS"/>
              </a:rPr>
              <a:t>Aplicações  </a:t>
            </a:r>
            <a:r>
              <a:rPr sz="2400" b="1" spc="-75" dirty="0">
                <a:latin typeface="Trebuchet MS"/>
                <a:cs typeface="Trebuchet MS"/>
              </a:rPr>
              <a:t>Móveis: </a:t>
            </a:r>
            <a:r>
              <a:rPr sz="2400" b="1" spc="-155" dirty="0">
                <a:latin typeface="Trebuchet MS"/>
                <a:cs typeface="Trebuchet MS"/>
              </a:rPr>
              <a:t>arquitetura, </a:t>
            </a:r>
            <a:r>
              <a:rPr sz="2400" b="1" spc="-150" dirty="0">
                <a:latin typeface="Trebuchet MS"/>
                <a:cs typeface="Trebuchet MS"/>
              </a:rPr>
              <a:t>projeto </a:t>
            </a:r>
            <a:r>
              <a:rPr sz="2400" b="1" spc="-175" dirty="0">
                <a:latin typeface="Trebuchet MS"/>
                <a:cs typeface="Trebuchet MS"/>
              </a:rPr>
              <a:t>e </a:t>
            </a:r>
            <a:r>
              <a:rPr sz="2400" b="1" spc="-140" dirty="0">
                <a:latin typeface="Trebuchet MS"/>
                <a:cs typeface="Trebuchet MS"/>
              </a:rPr>
              <a:t>desenvolvimento. </a:t>
            </a:r>
            <a:r>
              <a:rPr sz="2400" b="1" spc="-185" dirty="0">
                <a:latin typeface="Trebuchet MS"/>
                <a:cs typeface="Trebuchet MS"/>
              </a:rPr>
              <a:t>Cap.1. </a:t>
            </a:r>
            <a:r>
              <a:rPr sz="2400" spc="-254" dirty="0">
                <a:latin typeface="Arial"/>
                <a:cs typeface="Arial"/>
              </a:rPr>
              <a:t>São  </a:t>
            </a:r>
            <a:r>
              <a:rPr sz="2400" spc="-130" dirty="0">
                <a:latin typeface="Arial"/>
                <a:cs typeface="Arial"/>
              </a:rPr>
              <a:t>Paulo: </a:t>
            </a:r>
            <a:r>
              <a:rPr sz="2400" spc="-165" dirty="0">
                <a:latin typeface="Arial"/>
                <a:cs typeface="Arial"/>
              </a:rPr>
              <a:t>Pearson </a:t>
            </a:r>
            <a:r>
              <a:rPr sz="2400" spc="-114" dirty="0">
                <a:latin typeface="Arial"/>
                <a:cs typeface="Arial"/>
              </a:rPr>
              <a:t>Education </a:t>
            </a:r>
            <a:r>
              <a:rPr sz="2400" spc="-75" dirty="0">
                <a:latin typeface="Arial"/>
                <a:cs typeface="Arial"/>
              </a:rPr>
              <a:t>do </a:t>
            </a:r>
            <a:r>
              <a:rPr sz="2400" spc="-114" dirty="0">
                <a:latin typeface="Arial"/>
                <a:cs typeface="Arial"/>
              </a:rPr>
              <a:t>Brasil,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2005.</a:t>
            </a:r>
            <a:endParaRPr sz="2400" dirty="0">
              <a:latin typeface="Arial"/>
              <a:cs typeface="Arial"/>
            </a:endParaRPr>
          </a:p>
          <a:p>
            <a:pPr marL="241300" marR="7620" indent="-228600" algn="just">
              <a:lnSpc>
                <a:spcPts val="2590"/>
              </a:lnSpc>
              <a:spcBef>
                <a:spcPts val="810"/>
              </a:spcBef>
              <a:buChar char="•"/>
              <a:tabLst>
                <a:tab pos="241300" algn="l"/>
              </a:tabLst>
            </a:pPr>
            <a:r>
              <a:rPr sz="2400" spc="-265" dirty="0">
                <a:latin typeface="Arial"/>
                <a:cs typeface="Arial"/>
              </a:rPr>
              <a:t>MATOS, </a:t>
            </a:r>
            <a:r>
              <a:rPr sz="2400" spc="-140" dirty="0">
                <a:latin typeface="Arial"/>
                <a:cs typeface="Arial"/>
              </a:rPr>
              <a:t>Luiz. </a:t>
            </a:r>
            <a:r>
              <a:rPr sz="2400" b="1" spc="-130" dirty="0">
                <a:latin typeface="Trebuchet MS"/>
                <a:cs typeface="Trebuchet MS"/>
              </a:rPr>
              <a:t>Computação </a:t>
            </a:r>
            <a:r>
              <a:rPr sz="2400" b="1" spc="-45" dirty="0">
                <a:latin typeface="Trebuchet MS"/>
                <a:cs typeface="Trebuchet MS"/>
              </a:rPr>
              <a:t>Móvel </a:t>
            </a:r>
            <a:r>
              <a:rPr sz="2400" b="1" spc="-175" dirty="0">
                <a:latin typeface="Trebuchet MS"/>
                <a:cs typeface="Trebuchet MS"/>
              </a:rPr>
              <a:t>e </a:t>
            </a:r>
            <a:r>
              <a:rPr sz="2400" b="1" spc="-130" dirty="0">
                <a:latin typeface="Trebuchet MS"/>
                <a:cs typeface="Trebuchet MS"/>
              </a:rPr>
              <a:t>Ubíqua. </a:t>
            </a:r>
            <a:r>
              <a:rPr sz="2400" spc="-110" dirty="0">
                <a:latin typeface="Arial"/>
                <a:cs typeface="Arial"/>
              </a:rPr>
              <a:t>Universidade </a:t>
            </a:r>
            <a:r>
              <a:rPr sz="2400" spc="-135" dirty="0">
                <a:latin typeface="Arial"/>
                <a:cs typeface="Arial"/>
              </a:rPr>
              <a:t>Federal  </a:t>
            </a:r>
            <a:r>
              <a:rPr sz="2400" spc="-75" dirty="0">
                <a:latin typeface="Arial"/>
                <a:cs typeface="Arial"/>
              </a:rPr>
              <a:t>do </a:t>
            </a:r>
            <a:r>
              <a:rPr sz="2400" spc="-120" dirty="0">
                <a:latin typeface="Arial"/>
                <a:cs typeface="Arial"/>
              </a:rPr>
              <a:t>Acre.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2009.</a:t>
            </a:r>
            <a:endParaRPr sz="2400" dirty="0">
              <a:latin typeface="Arial"/>
              <a:cs typeface="Arial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810"/>
              </a:spcBef>
              <a:buChar char="•"/>
              <a:tabLst>
                <a:tab pos="241300" algn="l"/>
              </a:tabLst>
            </a:pPr>
            <a:r>
              <a:rPr sz="2400" spc="-310" dirty="0">
                <a:latin typeface="Arial"/>
                <a:cs typeface="Arial"/>
              </a:rPr>
              <a:t>SANTOS, </a:t>
            </a:r>
            <a:r>
              <a:rPr sz="2400" spc="-95" dirty="0">
                <a:latin typeface="Arial"/>
                <a:cs typeface="Arial"/>
              </a:rPr>
              <a:t>Adilson </a:t>
            </a:r>
            <a:r>
              <a:rPr sz="2400" i="1" spc="-180" dirty="0">
                <a:latin typeface="Trebuchet MS"/>
                <a:cs typeface="Trebuchet MS"/>
              </a:rPr>
              <a:t>et </a:t>
            </a:r>
            <a:r>
              <a:rPr sz="2400" i="1" spc="-105" dirty="0">
                <a:latin typeface="Trebuchet MS"/>
                <a:cs typeface="Trebuchet MS"/>
              </a:rPr>
              <a:t>al</a:t>
            </a:r>
            <a:r>
              <a:rPr sz="2400" spc="-105" dirty="0">
                <a:latin typeface="Arial"/>
                <a:cs typeface="Arial"/>
              </a:rPr>
              <a:t>. </a:t>
            </a:r>
            <a:r>
              <a:rPr sz="2400" b="1" spc="-70" dirty="0">
                <a:latin typeface="Trebuchet MS"/>
                <a:cs typeface="Trebuchet MS"/>
              </a:rPr>
              <a:t>A </a:t>
            </a:r>
            <a:r>
              <a:rPr sz="2400" b="1" spc="-135" dirty="0">
                <a:latin typeface="Trebuchet MS"/>
                <a:cs typeface="Trebuchet MS"/>
              </a:rPr>
              <a:t>evolução </a:t>
            </a:r>
            <a:r>
              <a:rPr sz="2400" b="1" spc="-105" dirty="0">
                <a:latin typeface="Trebuchet MS"/>
                <a:cs typeface="Trebuchet MS"/>
              </a:rPr>
              <a:t>da </a:t>
            </a:r>
            <a:r>
              <a:rPr sz="2400" b="1" spc="-135" dirty="0">
                <a:latin typeface="Trebuchet MS"/>
                <a:cs typeface="Trebuchet MS"/>
              </a:rPr>
              <a:t>computação </a:t>
            </a:r>
            <a:r>
              <a:rPr sz="2400" b="1" spc="-130" dirty="0">
                <a:latin typeface="Trebuchet MS"/>
                <a:cs typeface="Trebuchet MS"/>
              </a:rPr>
              <a:t>pervasiva </a:t>
            </a:r>
            <a:r>
              <a:rPr sz="2400" b="1" spc="-140" dirty="0">
                <a:latin typeface="Trebuchet MS"/>
                <a:cs typeface="Trebuchet MS"/>
              </a:rPr>
              <a:t>em  </a:t>
            </a:r>
            <a:r>
              <a:rPr sz="2400" b="1" spc="-135" dirty="0">
                <a:latin typeface="Trebuchet MS"/>
                <a:cs typeface="Trebuchet MS"/>
              </a:rPr>
              <a:t>função </a:t>
            </a:r>
            <a:r>
              <a:rPr sz="2400" b="1" spc="-105" dirty="0">
                <a:latin typeface="Trebuchet MS"/>
                <a:cs typeface="Trebuchet MS"/>
              </a:rPr>
              <a:t>da </a:t>
            </a:r>
            <a:r>
              <a:rPr sz="2400" b="1" spc="-135" dirty="0">
                <a:latin typeface="Trebuchet MS"/>
                <a:cs typeface="Trebuchet MS"/>
              </a:rPr>
              <a:t>evolução </a:t>
            </a:r>
            <a:r>
              <a:rPr sz="2400" b="1" spc="-90" dirty="0">
                <a:latin typeface="Trebuchet MS"/>
                <a:cs typeface="Trebuchet MS"/>
              </a:rPr>
              <a:t>do </a:t>
            </a:r>
            <a:r>
              <a:rPr sz="2400" b="1" spc="-125" dirty="0">
                <a:latin typeface="Trebuchet MS"/>
                <a:cs typeface="Trebuchet MS"/>
              </a:rPr>
              <a:t>hardware/software </a:t>
            </a:r>
            <a:r>
              <a:rPr sz="2400" b="1" spc="-85" dirty="0">
                <a:latin typeface="Trebuchet MS"/>
                <a:cs typeface="Trebuchet MS"/>
              </a:rPr>
              <a:t>dos</a:t>
            </a:r>
            <a:r>
              <a:rPr sz="2400" b="1" spc="-515" dirty="0">
                <a:latin typeface="Trebuchet MS"/>
                <a:cs typeface="Trebuchet MS"/>
              </a:rPr>
              <a:t> </a:t>
            </a:r>
            <a:r>
              <a:rPr sz="2400" b="1" spc="-125" dirty="0">
                <a:latin typeface="Trebuchet MS"/>
                <a:cs typeface="Trebuchet MS"/>
              </a:rPr>
              <a:t>computadores</a:t>
            </a:r>
            <a:r>
              <a:rPr sz="2400" spc="-125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800"/>
              </a:spcBef>
              <a:buChar char="•"/>
              <a:tabLst>
                <a:tab pos="241300" algn="l"/>
              </a:tabLst>
            </a:pPr>
            <a:r>
              <a:rPr sz="2400" spc="-270" dirty="0">
                <a:latin typeface="Arial"/>
                <a:cs typeface="Arial"/>
              </a:rPr>
              <a:t>GOMES,</a:t>
            </a:r>
            <a:r>
              <a:rPr sz="2400" spc="125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Janynne. </a:t>
            </a:r>
            <a:r>
              <a:rPr sz="2400" b="1" spc="-125" dirty="0">
                <a:latin typeface="Trebuchet MS"/>
                <a:cs typeface="Trebuchet MS"/>
              </a:rPr>
              <a:t>Desenvolvimento </a:t>
            </a:r>
            <a:r>
              <a:rPr sz="2400" b="1" spc="-130" dirty="0">
                <a:latin typeface="Trebuchet MS"/>
                <a:cs typeface="Trebuchet MS"/>
              </a:rPr>
              <a:t>para </a:t>
            </a:r>
            <a:r>
              <a:rPr sz="2400" b="1" spc="-105" dirty="0">
                <a:latin typeface="Trebuchet MS"/>
                <a:cs typeface="Trebuchet MS"/>
              </a:rPr>
              <a:t>Dispositivos </a:t>
            </a:r>
            <a:r>
              <a:rPr sz="2400" b="1" spc="-55" dirty="0">
                <a:latin typeface="Trebuchet MS"/>
                <a:cs typeface="Trebuchet MS"/>
              </a:rPr>
              <a:t>Móveis</a:t>
            </a:r>
            <a:r>
              <a:rPr sz="2400" spc="-55" dirty="0">
                <a:latin typeface="Arial"/>
                <a:cs typeface="Arial"/>
              </a:rPr>
              <a:t>.  </a:t>
            </a:r>
            <a:r>
              <a:rPr sz="2400" spc="-114" dirty="0">
                <a:latin typeface="Arial"/>
                <a:cs typeface="Arial"/>
              </a:rPr>
              <a:t>2016.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87754" y="436321"/>
            <a:ext cx="339384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275" dirty="0">
                <a:solidFill>
                  <a:schemeClr val="tx1"/>
                </a:solidFill>
              </a:rPr>
              <a:t>R</a:t>
            </a:r>
            <a:r>
              <a:rPr sz="3600" spc="-240" dirty="0">
                <a:solidFill>
                  <a:schemeClr val="tx1"/>
                </a:solidFill>
              </a:rPr>
              <a:t>e</a:t>
            </a:r>
            <a:r>
              <a:rPr sz="3600" spc="-375" dirty="0">
                <a:solidFill>
                  <a:schemeClr val="tx1"/>
                </a:solidFill>
              </a:rPr>
              <a:t>f</a:t>
            </a:r>
            <a:r>
              <a:rPr sz="3600" spc="-215" dirty="0">
                <a:solidFill>
                  <a:schemeClr val="tx1"/>
                </a:solidFill>
              </a:rPr>
              <a:t>e</a:t>
            </a:r>
            <a:r>
              <a:rPr sz="3600" spc="-240" dirty="0">
                <a:solidFill>
                  <a:schemeClr val="tx1"/>
                </a:solidFill>
              </a:rPr>
              <a:t>r</a:t>
            </a:r>
            <a:r>
              <a:rPr sz="3600" spc="-229" dirty="0">
                <a:solidFill>
                  <a:schemeClr val="tx1"/>
                </a:solidFill>
              </a:rPr>
              <a:t>ê</a:t>
            </a:r>
            <a:r>
              <a:rPr sz="3600" spc="-135" dirty="0">
                <a:solidFill>
                  <a:schemeClr val="tx1"/>
                </a:solidFill>
              </a:rPr>
              <a:t>n</a:t>
            </a:r>
            <a:r>
              <a:rPr sz="3600" spc="-290" dirty="0">
                <a:solidFill>
                  <a:schemeClr val="tx1"/>
                </a:solidFill>
              </a:rPr>
              <a:t>c</a:t>
            </a:r>
            <a:r>
              <a:rPr sz="3600" spc="-250" dirty="0">
                <a:solidFill>
                  <a:schemeClr val="tx1"/>
                </a:solidFill>
              </a:rPr>
              <a:t>i</a:t>
            </a:r>
            <a:r>
              <a:rPr sz="3600" spc="-229" dirty="0">
                <a:solidFill>
                  <a:schemeClr val="tx1"/>
                </a:solidFill>
              </a:rPr>
              <a:t>a</a:t>
            </a:r>
            <a:r>
              <a:rPr sz="3600" spc="-65" dirty="0">
                <a:solidFill>
                  <a:schemeClr val="tx1"/>
                </a:solidFill>
              </a:rPr>
              <a:t>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85D1538-9594-4F6A-AB5E-A129595535EA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87753" y="436322"/>
            <a:ext cx="750864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229" dirty="0">
                <a:solidFill>
                  <a:schemeClr val="tx1"/>
                </a:solidFill>
              </a:rPr>
              <a:t>Tecnologias </a:t>
            </a:r>
            <a:r>
              <a:rPr sz="3600" spc="-254" dirty="0">
                <a:solidFill>
                  <a:schemeClr val="tx1"/>
                </a:solidFill>
              </a:rPr>
              <a:t>[ </a:t>
            </a:r>
            <a:r>
              <a:rPr sz="3600" spc="-160" dirty="0">
                <a:solidFill>
                  <a:schemeClr val="tx1"/>
                </a:solidFill>
              </a:rPr>
              <a:t>Dispositivos </a:t>
            </a:r>
            <a:r>
              <a:rPr sz="3600" spc="-70" dirty="0">
                <a:solidFill>
                  <a:schemeClr val="tx1"/>
                </a:solidFill>
              </a:rPr>
              <a:t>Móveis</a:t>
            </a:r>
            <a:r>
              <a:rPr sz="3600" spc="-780" dirty="0">
                <a:solidFill>
                  <a:schemeClr val="tx1"/>
                </a:solidFill>
              </a:rPr>
              <a:t> </a:t>
            </a:r>
            <a:r>
              <a:rPr sz="3600" spc="-254" dirty="0">
                <a:solidFill>
                  <a:schemeClr val="tx1"/>
                </a:solidFill>
              </a:rPr>
              <a:t>]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7379" y="3660648"/>
            <a:ext cx="3454908" cy="2104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11095" y="1751076"/>
            <a:ext cx="3429000" cy="2078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37004" y="1776983"/>
            <a:ext cx="3322320" cy="1972310"/>
          </a:xfrm>
          <a:custGeom>
            <a:avLst/>
            <a:gdLst/>
            <a:ahLst/>
            <a:cxnLst/>
            <a:rect l="l" t="t" r="r" b="b"/>
            <a:pathLst>
              <a:path w="3322320" h="1972310">
                <a:moveTo>
                  <a:pt x="3152901" y="0"/>
                </a:moveTo>
                <a:lnTo>
                  <a:pt x="169481" y="0"/>
                </a:lnTo>
                <a:lnTo>
                  <a:pt x="124427" y="6049"/>
                </a:lnTo>
                <a:lnTo>
                  <a:pt x="83942" y="23123"/>
                </a:lnTo>
                <a:lnTo>
                  <a:pt x="49641" y="49609"/>
                </a:lnTo>
                <a:lnTo>
                  <a:pt x="23139" y="83895"/>
                </a:lnTo>
                <a:lnTo>
                  <a:pt x="6054" y="124368"/>
                </a:lnTo>
                <a:lnTo>
                  <a:pt x="0" y="169417"/>
                </a:lnTo>
                <a:lnTo>
                  <a:pt x="0" y="1802638"/>
                </a:lnTo>
                <a:lnTo>
                  <a:pt x="6054" y="1847687"/>
                </a:lnTo>
                <a:lnTo>
                  <a:pt x="23139" y="1888160"/>
                </a:lnTo>
                <a:lnTo>
                  <a:pt x="49641" y="1922446"/>
                </a:lnTo>
                <a:lnTo>
                  <a:pt x="83942" y="1948932"/>
                </a:lnTo>
                <a:lnTo>
                  <a:pt x="124427" y="1966006"/>
                </a:lnTo>
                <a:lnTo>
                  <a:pt x="169481" y="1972055"/>
                </a:lnTo>
                <a:lnTo>
                  <a:pt x="3152901" y="1972055"/>
                </a:lnTo>
                <a:lnTo>
                  <a:pt x="3197951" y="1966006"/>
                </a:lnTo>
                <a:lnTo>
                  <a:pt x="3238424" y="1948932"/>
                </a:lnTo>
                <a:lnTo>
                  <a:pt x="3272710" y="1922446"/>
                </a:lnTo>
                <a:lnTo>
                  <a:pt x="3299196" y="1888160"/>
                </a:lnTo>
                <a:lnTo>
                  <a:pt x="3316270" y="1847687"/>
                </a:lnTo>
                <a:lnTo>
                  <a:pt x="3322320" y="1802638"/>
                </a:lnTo>
                <a:lnTo>
                  <a:pt x="3322320" y="169417"/>
                </a:lnTo>
                <a:lnTo>
                  <a:pt x="3316270" y="124368"/>
                </a:lnTo>
                <a:lnTo>
                  <a:pt x="3299196" y="83895"/>
                </a:lnTo>
                <a:lnTo>
                  <a:pt x="3272710" y="49609"/>
                </a:lnTo>
                <a:lnTo>
                  <a:pt x="3238424" y="23123"/>
                </a:lnTo>
                <a:lnTo>
                  <a:pt x="3197951" y="6049"/>
                </a:lnTo>
                <a:lnTo>
                  <a:pt x="3152901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7004" y="1776984"/>
            <a:ext cx="3322320" cy="1972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6663" y="6470902"/>
            <a:ext cx="3933444" cy="387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0380" y="4456176"/>
            <a:ext cx="3907536" cy="21838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6288" y="4482084"/>
            <a:ext cx="3801110" cy="2077720"/>
          </a:xfrm>
          <a:custGeom>
            <a:avLst/>
            <a:gdLst/>
            <a:ahLst/>
            <a:cxnLst/>
            <a:rect l="l" t="t" r="r" b="b"/>
            <a:pathLst>
              <a:path w="3801110" h="2077720">
                <a:moveTo>
                  <a:pt x="3622294" y="0"/>
                </a:moveTo>
                <a:lnTo>
                  <a:pt x="178562" y="0"/>
                </a:lnTo>
                <a:lnTo>
                  <a:pt x="131071" y="6374"/>
                </a:lnTo>
                <a:lnTo>
                  <a:pt x="88410" y="24365"/>
                </a:lnTo>
                <a:lnTo>
                  <a:pt x="52276" y="52276"/>
                </a:lnTo>
                <a:lnTo>
                  <a:pt x="24365" y="88410"/>
                </a:lnTo>
                <a:lnTo>
                  <a:pt x="6374" y="131071"/>
                </a:lnTo>
                <a:lnTo>
                  <a:pt x="0" y="178562"/>
                </a:lnTo>
                <a:lnTo>
                  <a:pt x="0" y="1898700"/>
                </a:lnTo>
                <a:lnTo>
                  <a:pt x="6374" y="1946156"/>
                </a:lnTo>
                <a:lnTo>
                  <a:pt x="24365" y="1988799"/>
                </a:lnTo>
                <a:lnTo>
                  <a:pt x="52276" y="2024927"/>
                </a:lnTo>
                <a:lnTo>
                  <a:pt x="88410" y="2052840"/>
                </a:lnTo>
                <a:lnTo>
                  <a:pt x="131071" y="2070835"/>
                </a:lnTo>
                <a:lnTo>
                  <a:pt x="178562" y="2077212"/>
                </a:lnTo>
                <a:lnTo>
                  <a:pt x="3622294" y="2077212"/>
                </a:lnTo>
                <a:lnTo>
                  <a:pt x="3669784" y="2070835"/>
                </a:lnTo>
                <a:lnTo>
                  <a:pt x="3712445" y="2052840"/>
                </a:lnTo>
                <a:lnTo>
                  <a:pt x="3748579" y="2024927"/>
                </a:lnTo>
                <a:lnTo>
                  <a:pt x="3776490" y="1988799"/>
                </a:lnTo>
                <a:lnTo>
                  <a:pt x="3794481" y="1946156"/>
                </a:lnTo>
                <a:lnTo>
                  <a:pt x="3800856" y="1898700"/>
                </a:lnTo>
                <a:lnTo>
                  <a:pt x="3800856" y="178562"/>
                </a:lnTo>
                <a:lnTo>
                  <a:pt x="3794481" y="131071"/>
                </a:lnTo>
                <a:lnTo>
                  <a:pt x="3776490" y="88410"/>
                </a:lnTo>
                <a:lnTo>
                  <a:pt x="3748579" y="52276"/>
                </a:lnTo>
                <a:lnTo>
                  <a:pt x="3712445" y="24365"/>
                </a:lnTo>
                <a:lnTo>
                  <a:pt x="3669784" y="6374"/>
                </a:lnTo>
                <a:lnTo>
                  <a:pt x="3622294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6288" y="4482084"/>
            <a:ext cx="3800856" cy="2077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14489" y="3883152"/>
            <a:ext cx="2138171" cy="2554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16397" y="1787651"/>
            <a:ext cx="2874263" cy="15910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30897" y="3392170"/>
            <a:ext cx="1534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6F2F9F"/>
                </a:solidFill>
                <a:latin typeface="Trebuchet MS"/>
                <a:cs typeface="Trebuchet MS"/>
              </a:rPr>
              <a:t>Microsoft</a:t>
            </a:r>
            <a:r>
              <a:rPr spc="-95" dirty="0">
                <a:solidFill>
                  <a:srgbClr val="6F2F9F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6F2F9F"/>
                </a:solidFill>
                <a:latin typeface="Trebuchet MS"/>
                <a:cs typeface="Trebuchet MS"/>
              </a:rPr>
              <a:t>Band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23936" y="6403644"/>
            <a:ext cx="130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D50E23"/>
                </a:solidFill>
                <a:latin typeface="Trebuchet MS"/>
                <a:cs typeface="Trebuchet MS"/>
              </a:rPr>
              <a:t>Apple</a:t>
            </a:r>
            <a:r>
              <a:rPr spc="-75" dirty="0">
                <a:solidFill>
                  <a:srgbClr val="D50E23"/>
                </a:solidFill>
                <a:latin typeface="Trebuchet MS"/>
                <a:cs typeface="Trebuchet MS"/>
              </a:rPr>
              <a:t> </a:t>
            </a:r>
            <a:r>
              <a:rPr spc="-25" dirty="0">
                <a:solidFill>
                  <a:srgbClr val="D50E23"/>
                </a:solidFill>
                <a:latin typeface="Trebuchet MS"/>
                <a:cs typeface="Trebuchet MS"/>
              </a:rPr>
              <a:t>Watch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5DFDCC82-A566-447C-8855-C7FE6DAEE1F9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35655" y="4515992"/>
            <a:ext cx="190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Trebuchet MS"/>
                <a:cs typeface="Trebuchet MS"/>
              </a:rPr>
              <a:t>Microsoft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-5" dirty="0">
                <a:latin typeface="Trebuchet MS"/>
                <a:cs typeface="Trebuchet MS"/>
              </a:rPr>
              <a:t>Hololens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05726" y="5505703"/>
            <a:ext cx="1143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Trebuchet MS"/>
                <a:cs typeface="Trebuchet MS"/>
              </a:rPr>
              <a:t>Óculus</a:t>
            </a:r>
            <a:r>
              <a:rPr spc="-70" dirty="0">
                <a:latin typeface="Trebuchet MS"/>
                <a:cs typeface="Trebuchet MS"/>
              </a:rPr>
              <a:t> </a:t>
            </a:r>
            <a:r>
              <a:rPr spc="-5" dirty="0">
                <a:latin typeface="Trebuchet MS"/>
                <a:cs typeface="Trebuchet MS"/>
              </a:rPr>
              <a:t>Rift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2723" y="2763042"/>
            <a:ext cx="3662262" cy="1682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60591" y="1953767"/>
            <a:ext cx="3537204" cy="3482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8AC6DF-D65C-4094-B3A6-F6AFE9A9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29022593-FB0B-447C-9459-7195B226F10A}"/>
              </a:ext>
            </a:extLst>
          </p:cNvPr>
          <p:cNvSpPr txBox="1">
            <a:spLocks/>
          </p:cNvSpPr>
          <p:nvPr/>
        </p:nvSpPr>
        <p:spPr>
          <a:xfrm>
            <a:off x="1787753" y="436322"/>
            <a:ext cx="750864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1400" b="0" i="0">
                <a:solidFill>
                  <a:srgbClr val="38562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z="3600" kern="0" spc="-229">
                <a:solidFill>
                  <a:schemeClr val="tx1"/>
                </a:solidFill>
              </a:rPr>
              <a:t>Tecnologias </a:t>
            </a:r>
            <a:r>
              <a:rPr lang="pt-BR" sz="3600" kern="0" spc="-254">
                <a:solidFill>
                  <a:schemeClr val="tx1"/>
                </a:solidFill>
              </a:rPr>
              <a:t>[ </a:t>
            </a:r>
            <a:r>
              <a:rPr lang="pt-BR" sz="3600" kern="0" spc="-160">
                <a:solidFill>
                  <a:schemeClr val="tx1"/>
                </a:solidFill>
              </a:rPr>
              <a:t>Dispositivos </a:t>
            </a:r>
            <a:r>
              <a:rPr lang="pt-BR" sz="3600" kern="0" spc="-70">
                <a:solidFill>
                  <a:schemeClr val="tx1"/>
                </a:solidFill>
              </a:rPr>
              <a:t>Móveis</a:t>
            </a:r>
            <a:r>
              <a:rPr lang="pt-BR" sz="3600" kern="0" spc="-780">
                <a:solidFill>
                  <a:schemeClr val="tx1"/>
                </a:solidFill>
              </a:rPr>
              <a:t> </a:t>
            </a:r>
            <a:r>
              <a:rPr lang="pt-BR" sz="3600" kern="0" spc="-254">
                <a:solidFill>
                  <a:schemeClr val="tx1"/>
                </a:solidFill>
              </a:rPr>
              <a:t>]</a:t>
            </a:r>
            <a:endParaRPr lang="pt-BR" sz="3600" kern="0" dirty="0">
              <a:solidFill>
                <a:schemeClr val="tx1"/>
              </a:solidFill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B9EC5B17-14D7-42BF-ACEA-03E0D8CD7369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87754" y="436322"/>
            <a:ext cx="7508647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204" dirty="0">
                <a:solidFill>
                  <a:schemeClr val="tx1"/>
                </a:solidFill>
              </a:rPr>
              <a:t>Aplicações </a:t>
            </a:r>
            <a:r>
              <a:rPr sz="3600" spc="-160" dirty="0">
                <a:solidFill>
                  <a:schemeClr val="tx1"/>
                </a:solidFill>
              </a:rPr>
              <a:t>na </a:t>
            </a:r>
            <a:r>
              <a:rPr sz="3600" spc="-195" dirty="0">
                <a:solidFill>
                  <a:schemeClr val="tx1"/>
                </a:solidFill>
              </a:rPr>
              <a:t>Computação</a:t>
            </a:r>
            <a:r>
              <a:rPr sz="3600" spc="-730" dirty="0">
                <a:solidFill>
                  <a:schemeClr val="tx1"/>
                </a:solidFill>
              </a:rPr>
              <a:t> </a:t>
            </a:r>
            <a:r>
              <a:rPr sz="3600" spc="-75" dirty="0">
                <a:solidFill>
                  <a:schemeClr val="tx1"/>
                </a:solidFill>
              </a:rPr>
              <a:t>Móvel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00876" y="1257166"/>
            <a:ext cx="7828925" cy="5600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90FD9B9D-50F5-46F5-B879-766256AE75BD}"/>
              </a:ext>
            </a:extLst>
          </p:cNvPr>
          <p:cNvSpPr/>
          <p:nvPr/>
        </p:nvSpPr>
        <p:spPr>
          <a:xfrm>
            <a:off x="11573373" y="6035039"/>
            <a:ext cx="608076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00ProgDispMov - Plano de Disciplin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00ProgDispMov - Plano de Disciplina</Template>
  <TotalTime>86</TotalTime>
  <Words>1503</Words>
  <Application>Microsoft Office PowerPoint</Application>
  <PresentationFormat>Widescreen</PresentationFormat>
  <Paragraphs>257</Paragraphs>
  <Slides>63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Times New Roman</vt:lpstr>
      <vt:lpstr>Trebuchet MS</vt:lpstr>
      <vt:lpstr>Wingdings</vt:lpstr>
      <vt:lpstr>00ProgDispMov - Plano de Disciplina</vt:lpstr>
      <vt:lpstr>Personalizar design</vt:lpstr>
      <vt:lpstr>Apresentação do PowerPoint</vt:lpstr>
      <vt:lpstr>Histórico</vt:lpstr>
      <vt:lpstr>Apresentação do PowerPoint</vt:lpstr>
      <vt:lpstr>Apresentação do PowerPoint</vt:lpstr>
      <vt:lpstr>O que é Computação Móvel?</vt:lpstr>
      <vt:lpstr>Apresentação do PowerPoint</vt:lpstr>
      <vt:lpstr>Tecnologias [ Dispositivos Móveis ]</vt:lpstr>
      <vt:lpstr>Apresentação do PowerPoint</vt:lpstr>
      <vt:lpstr>Aplicações na Computação Móvel</vt:lpstr>
      <vt:lpstr>Apresentação do PowerPoint</vt:lpstr>
      <vt:lpstr>Apresentação do PowerPoint</vt:lpstr>
      <vt:lpstr>Apresentação do PowerPoint</vt:lpstr>
      <vt:lpstr>Apresentação do PowerPoint</vt:lpstr>
      <vt:lpstr>O que é Computação Ubíqua?</vt:lpstr>
      <vt:lpstr>Como surgiu a Computação Ubíqua?</vt:lpstr>
      <vt:lpstr>Apresentação do PowerPoint</vt:lpstr>
      <vt:lpstr>Computação Pervasiva</vt:lpstr>
      <vt:lpstr>Aplicações da Computação Pervasiva</vt:lpstr>
      <vt:lpstr>Apresentação do PowerPoint</vt:lpstr>
      <vt:lpstr>Apresentação do PowerPoint</vt:lpstr>
      <vt:lpstr>O que é  Mobilidade?</vt:lpstr>
      <vt:lpstr>Capacidades dos dispositivos móveis?</vt:lpstr>
      <vt:lpstr>Apresentação do PowerPoint</vt:lpstr>
      <vt:lpstr>Características dos Dispositivos Móveis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Características dos Dispositivos Móveis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Futuro</vt:lpstr>
      <vt:lpstr>Futuro</vt:lpstr>
      <vt:lpstr>Futuro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Flavio</dc:creator>
  <cp:lastModifiedBy>Rildo Oliveira</cp:lastModifiedBy>
  <cp:revision>14</cp:revision>
  <dcterms:created xsi:type="dcterms:W3CDTF">2019-08-19T12:19:03Z</dcterms:created>
  <dcterms:modified xsi:type="dcterms:W3CDTF">2019-08-26T12:52:21Z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2018-02-19T00:00:00Z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2019-08-19T00:00:00Z</vt:filetime>
  </property>
</Properties>
</file>